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22" r:id="rId3"/>
    <p:sldId id="323" r:id="rId4"/>
    <p:sldId id="325" r:id="rId5"/>
    <p:sldId id="264" r:id="rId6"/>
    <p:sldId id="263" r:id="rId7"/>
    <p:sldId id="319" r:id="rId8"/>
    <p:sldId id="320" r:id="rId9"/>
    <p:sldId id="315" r:id="rId10"/>
    <p:sldId id="318" r:id="rId11"/>
    <p:sldId id="321" r:id="rId12"/>
    <p:sldId id="261" r:id="rId13"/>
    <p:sldId id="265" r:id="rId14"/>
    <p:sldId id="266" r:id="rId15"/>
    <p:sldId id="274" r:id="rId16"/>
    <p:sldId id="277" r:id="rId17"/>
    <p:sldId id="283" r:id="rId18"/>
    <p:sldId id="285" r:id="rId19"/>
    <p:sldId id="300" r:id="rId20"/>
    <p:sldId id="259" r:id="rId21"/>
    <p:sldId id="286" r:id="rId22"/>
    <p:sldId id="287" r:id="rId23"/>
    <p:sldId id="306" r:id="rId24"/>
    <p:sldId id="258" r:id="rId25"/>
    <p:sldId id="310" r:id="rId26"/>
    <p:sldId id="296" r:id="rId27"/>
    <p:sldId id="326" r:id="rId28"/>
    <p:sldId id="290" r:id="rId29"/>
    <p:sldId id="297" r:id="rId30"/>
    <p:sldId id="327" r:id="rId31"/>
    <p:sldId id="289" r:id="rId32"/>
    <p:sldId id="328" r:id="rId33"/>
    <p:sldId id="293"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2124" y="-4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5EB0EE-9D33-48D6-8D31-6913AF867E71}" type="datetimeFigureOut">
              <a:rPr lang="en-US" smtClean="0"/>
              <a:pPr/>
              <a:t>6/8/2016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D343B-EC70-4814-8A82-42F1EBF2023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5EB0EE-9D33-48D6-8D31-6913AF867E71}" type="datetimeFigureOut">
              <a:rPr lang="en-US" smtClean="0"/>
              <a:pPr/>
              <a:t>6/8/2016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D343B-EC70-4814-8A82-42F1EBF2023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5EB0EE-9D33-48D6-8D31-6913AF867E71}" type="datetimeFigureOut">
              <a:rPr lang="en-US" smtClean="0"/>
              <a:pPr/>
              <a:t>6/8/2016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D343B-EC70-4814-8A82-42F1EBF2023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5EB0EE-9D33-48D6-8D31-6913AF867E71}" type="datetimeFigureOut">
              <a:rPr lang="en-US" smtClean="0"/>
              <a:pPr/>
              <a:t>6/8/2016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D343B-EC70-4814-8A82-42F1EBF2023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5EB0EE-9D33-48D6-8D31-6913AF867E71}" type="datetimeFigureOut">
              <a:rPr lang="en-US" smtClean="0"/>
              <a:pPr/>
              <a:t>6/8/2016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D343B-EC70-4814-8A82-42F1EBF2023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5EB0EE-9D33-48D6-8D31-6913AF867E71}" type="datetimeFigureOut">
              <a:rPr lang="en-US" smtClean="0"/>
              <a:pPr/>
              <a:t>6/8/2016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ED343B-EC70-4814-8A82-42F1EBF2023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5EB0EE-9D33-48D6-8D31-6913AF867E71}" type="datetimeFigureOut">
              <a:rPr lang="en-US" smtClean="0"/>
              <a:pPr/>
              <a:t>6/8/2016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ED343B-EC70-4814-8A82-42F1EBF2023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5EB0EE-9D33-48D6-8D31-6913AF867E71}" type="datetimeFigureOut">
              <a:rPr lang="en-US" smtClean="0"/>
              <a:pPr/>
              <a:t>6/8/2016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ED343B-EC70-4814-8A82-42F1EBF2023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5EB0EE-9D33-48D6-8D31-6913AF867E71}" type="datetimeFigureOut">
              <a:rPr lang="en-US" smtClean="0"/>
              <a:pPr/>
              <a:t>6/8/2016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ED343B-EC70-4814-8A82-42F1EBF2023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5EB0EE-9D33-48D6-8D31-6913AF867E71}" type="datetimeFigureOut">
              <a:rPr lang="en-US" smtClean="0"/>
              <a:pPr/>
              <a:t>6/8/2016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ED343B-EC70-4814-8A82-42F1EBF2023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5EB0EE-9D33-48D6-8D31-6913AF867E71}" type="datetimeFigureOut">
              <a:rPr lang="en-US" smtClean="0"/>
              <a:pPr/>
              <a:t>6/8/2016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ED343B-EC70-4814-8A82-42F1EBF2023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5EB0EE-9D33-48D6-8D31-6913AF867E71}" type="datetimeFigureOut">
              <a:rPr lang="en-US" smtClean="0"/>
              <a:pPr/>
              <a:t>6/8/2016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ED343B-EC70-4814-8A82-42F1EBF20236}"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sms.si.edu/irlspec/Species_Rpts.htm" TargetMode="Externa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hyperlink" Target="http://www.floridaocean.org/p/2/home" TargetMode="External"/><Relationship Id="rId7" Type="http://schemas.openxmlformats.org/officeDocument/2006/relationships/image" Target="../media/image24.png"/><Relationship Id="rId2" Type="http://schemas.openxmlformats.org/officeDocument/2006/relationships/hyperlink" Target="http://www.teamorca.org/cfiles/about_orca.cfm" TargetMode="Externa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hyperlink" Target="http://www.teamorca.org/cfiles/home.cfm" TargetMode="External"/><Relationship Id="rId4" Type="http://schemas.openxmlformats.org/officeDocument/2006/relationships/hyperlink" Target="http://www.sms.si.edu/"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en.wikipedia.org/wiki/Red_dru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772400" cy="1470025"/>
          </a:xfrm>
        </p:spPr>
        <p:txBody>
          <a:bodyPr/>
          <a:lstStyle/>
          <a:p>
            <a:r>
              <a:rPr lang="en-US" b="1" dirty="0" smtClean="0">
                <a:latin typeface="Tempus Sans ITC" pitchFamily="82" charset="0"/>
              </a:rPr>
              <a:t>Indian River Lagoon Ecology</a:t>
            </a:r>
            <a:endParaRPr lang="en-US" b="1" dirty="0">
              <a:latin typeface="Tempus Sans ITC" pitchFamily="82" charset="0"/>
            </a:endParaRPr>
          </a:p>
        </p:txBody>
      </p:sp>
      <p:pic>
        <p:nvPicPr>
          <p:cNvPr id="1026" name="Picture 2" descr="http://www.sms.si.edu/irlspec/images/Hippocampu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5890" y="1524000"/>
            <a:ext cx="2381250" cy="17621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http://mediaassets.tcpalm.com/photo/2014/08/04/0804_TCLO_IRL%20BIOLUMINESCENCE%20003_1407179206839_7215153_ver1.0_640_48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5890" y="3703320"/>
            <a:ext cx="6096000" cy="2514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Sebastian Inl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2040" y="1503680"/>
            <a:ext cx="2609850" cy="17399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229600" cy="4525963"/>
          </a:xfrm>
        </p:spPr>
        <p:txBody>
          <a:bodyPr>
            <a:normAutofit/>
          </a:bodyPr>
          <a:lstStyle/>
          <a:p>
            <a:r>
              <a:rPr lang="en-US" b="1" dirty="0" smtClean="0">
                <a:latin typeface="Tempus Sans ITC" pitchFamily="82" charset="0"/>
              </a:rPr>
              <a:t>The IRL is shallow</a:t>
            </a:r>
          </a:p>
          <a:p>
            <a:pPr lvl="2"/>
            <a:r>
              <a:rPr lang="en-US" b="1" dirty="0" smtClean="0">
                <a:latin typeface="Tempus Sans ITC" pitchFamily="82" charset="0"/>
              </a:rPr>
              <a:t>strongly influenced by precipitation and evaporation</a:t>
            </a:r>
          </a:p>
          <a:p>
            <a:pPr lvl="2"/>
            <a:r>
              <a:rPr lang="en-US" b="1" dirty="0" smtClean="0">
                <a:latin typeface="Tempus Sans ITC" pitchFamily="82" charset="0"/>
              </a:rPr>
              <a:t>Heavy rains, </a:t>
            </a:r>
            <a:r>
              <a:rPr lang="en-US" b="1" dirty="0" err="1" smtClean="0">
                <a:latin typeface="Tempus Sans ITC" pitchFamily="82" charset="0"/>
              </a:rPr>
              <a:t>stormwater</a:t>
            </a:r>
            <a:r>
              <a:rPr lang="en-US" b="1" dirty="0" smtClean="0">
                <a:latin typeface="Tempus Sans ITC" pitchFamily="82" charset="0"/>
              </a:rPr>
              <a:t> runoff, freshwater releases, and periods of drought all contribute to fluctuations in water temperature and salinity. </a:t>
            </a:r>
          </a:p>
          <a:p>
            <a:pPr lvl="2"/>
            <a:r>
              <a:rPr lang="en-US" b="1" dirty="0" smtClean="0">
                <a:latin typeface="Tempus Sans ITC" pitchFamily="82" charset="0"/>
              </a:rPr>
              <a:t>However, in </a:t>
            </a:r>
            <a:r>
              <a:rPr lang="en-US" b="1" dirty="0">
                <a:latin typeface="Tempus Sans ITC" pitchFamily="82" charset="0"/>
              </a:rPr>
              <a:t>terms of salinity, the IRL is </a:t>
            </a:r>
            <a:r>
              <a:rPr lang="en-US" b="1" dirty="0" smtClean="0">
                <a:latin typeface="Tempus Sans ITC" pitchFamily="82" charset="0"/>
              </a:rPr>
              <a:t>fairly </a:t>
            </a:r>
            <a:r>
              <a:rPr lang="en-US" b="1" dirty="0">
                <a:latin typeface="Tempus Sans ITC" pitchFamily="82" charset="0"/>
              </a:rPr>
              <a:t>well mixed estuary because it is also heavily influenced by wind patterns and to some extent by the tides.</a:t>
            </a:r>
          </a:p>
          <a:p>
            <a:pPr lvl="3"/>
            <a:r>
              <a:rPr lang="en-US" b="1" dirty="0">
                <a:latin typeface="Tempus Sans ITC" pitchFamily="82" charset="0"/>
              </a:rPr>
              <a:t>The southern Lagoon has more ocean inlets so tides play a larger role in that area.</a:t>
            </a:r>
          </a:p>
          <a:p>
            <a:pPr lvl="2"/>
            <a:endParaRPr lang="en-US" b="1" dirty="0">
              <a:latin typeface="Tempus Sans ITC" pitchFamily="82" charset="0"/>
            </a:endParaRPr>
          </a:p>
        </p:txBody>
      </p:sp>
      <p:pic>
        <p:nvPicPr>
          <p:cNvPr id="4" name="Picture 1"/>
          <p:cNvPicPr>
            <a:picLocks noChangeAspect="1" noChangeArrowheads="1"/>
          </p:cNvPicPr>
          <p:nvPr/>
        </p:nvPicPr>
        <p:blipFill>
          <a:blip r:embed="rId2" cstate="print"/>
          <a:srcRect/>
          <a:stretch>
            <a:fillRect/>
          </a:stretch>
        </p:blipFill>
        <p:spPr bwMode="auto">
          <a:xfrm>
            <a:off x="4953000" y="4114800"/>
            <a:ext cx="3619500" cy="220213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Tempus Sans ITC" pitchFamily="82" charset="0"/>
              </a:rPr>
              <a:t>IRL HABITATS</a:t>
            </a:r>
            <a:endParaRPr lang="en-US" dirty="0">
              <a:latin typeface="Tempus Sans ITC" pitchFamily="82" charset="0"/>
            </a:endParaRPr>
          </a:p>
        </p:txBody>
      </p:sp>
      <p:sp>
        <p:nvSpPr>
          <p:cNvPr id="3" name="Content Placeholder 2"/>
          <p:cNvSpPr>
            <a:spLocks noGrp="1"/>
          </p:cNvSpPr>
          <p:nvPr>
            <p:ph idx="1"/>
          </p:nvPr>
        </p:nvSpPr>
        <p:spPr/>
        <p:txBody>
          <a:bodyPr/>
          <a:lstStyle/>
          <a:p>
            <a:r>
              <a:rPr lang="en-US" dirty="0" smtClean="0">
                <a:latin typeface="Tempus Sans ITC" pitchFamily="82" charset="0"/>
              </a:rPr>
              <a:t>Because of the estuarine nature and the barrier islands and sandy soil, the IRL has a variety of habitats.</a:t>
            </a:r>
            <a:endParaRPr lang="en-US" dirty="0">
              <a:latin typeface="Tempus Sans ITC" pitchFamily="82" charset="0"/>
            </a:endParaRPr>
          </a:p>
        </p:txBody>
      </p:sp>
      <p:pic>
        <p:nvPicPr>
          <p:cNvPr id="4" name="Content Placeholder 6" descr="LagoonXS.jpg"/>
          <p:cNvPicPr>
            <a:picLocks noChangeAspect="1"/>
          </p:cNvPicPr>
          <p:nvPr/>
        </p:nvPicPr>
        <p:blipFill>
          <a:blip r:embed="rId2" cstate="print"/>
          <a:stretch>
            <a:fillRect/>
          </a:stretch>
        </p:blipFill>
        <p:spPr>
          <a:xfrm>
            <a:off x="914400" y="3276600"/>
            <a:ext cx="7620000" cy="3020403"/>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latin typeface="Tempus Sans ITC" pitchFamily="82" charset="0"/>
              </a:rPr>
              <a:t>IRL Plants</a:t>
            </a:r>
            <a:endParaRPr lang="en-US" dirty="0">
              <a:latin typeface="Tempus Sans ITC" pitchFamily="82" charset="0"/>
            </a:endParaRPr>
          </a:p>
        </p:txBody>
      </p:sp>
      <p:sp>
        <p:nvSpPr>
          <p:cNvPr id="3" name="Content Placeholder 2"/>
          <p:cNvSpPr>
            <a:spLocks noGrp="1"/>
          </p:cNvSpPr>
          <p:nvPr>
            <p:ph idx="1"/>
          </p:nvPr>
        </p:nvSpPr>
        <p:spPr/>
        <p:txBody>
          <a:bodyPr>
            <a:normAutofit lnSpcReduction="10000"/>
          </a:bodyPr>
          <a:lstStyle/>
          <a:p>
            <a:r>
              <a:rPr lang="en-US" dirty="0" smtClean="0">
                <a:latin typeface="Tempus Sans ITC" pitchFamily="82" charset="0"/>
              </a:rPr>
              <a:t>Covered by saltwater at high tide and exposed to air during low tide, many of the areas of the lagoon present a hostile environment to plants. </a:t>
            </a:r>
          </a:p>
          <a:p>
            <a:r>
              <a:rPr lang="en-US" dirty="0" smtClean="0">
                <a:latin typeface="Tempus Sans ITC" pitchFamily="82" charset="0"/>
              </a:rPr>
              <a:t>However, mangrove trees thrive </a:t>
            </a:r>
            <a:endParaRPr lang="en-US" dirty="0">
              <a:latin typeface="Tempus Sans ITC" pitchFamily="82" charset="0"/>
            </a:endParaRPr>
          </a:p>
          <a:p>
            <a:pPr lvl="2"/>
            <a:r>
              <a:rPr lang="en-US" dirty="0" smtClean="0">
                <a:latin typeface="Tempus Sans ITC" pitchFamily="82" charset="0"/>
              </a:rPr>
              <a:t>provide roosting areas for birds and a nursery for crabs, fish, and other creatures</a:t>
            </a:r>
          </a:p>
          <a:p>
            <a:pPr lvl="2"/>
            <a:r>
              <a:rPr lang="en-US" dirty="0">
                <a:latin typeface="Tempus Sans ITC" pitchFamily="82" charset="0"/>
              </a:rPr>
              <a:t>Mangrove trees also filter sediments, nutrients and other pollutants from runoff before it reaches the lagoon.</a:t>
            </a:r>
          </a:p>
          <a:p>
            <a:endParaRPr lang="en-US" dirty="0">
              <a:latin typeface="Tempus Sans ITC" pitchFamily="82"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Tempus Sans ITC" pitchFamily="82" charset="0"/>
              </a:rPr>
              <a:t>Mangroves</a:t>
            </a:r>
            <a:endParaRPr lang="en-US" dirty="0">
              <a:latin typeface="Tempus Sans ITC" pitchFamily="82" charset="0"/>
            </a:endParaRPr>
          </a:p>
        </p:txBody>
      </p:sp>
      <p:sp>
        <p:nvSpPr>
          <p:cNvPr id="3" name="Content Placeholder 2"/>
          <p:cNvSpPr>
            <a:spLocks noGrp="1"/>
          </p:cNvSpPr>
          <p:nvPr>
            <p:ph idx="1"/>
          </p:nvPr>
        </p:nvSpPr>
        <p:spPr/>
        <p:txBody>
          <a:bodyPr>
            <a:normAutofit/>
          </a:bodyPr>
          <a:lstStyle/>
          <a:p>
            <a:r>
              <a:rPr lang="en-US" dirty="0" smtClean="0">
                <a:latin typeface="Tempus Sans ITC" pitchFamily="82" charset="0"/>
              </a:rPr>
              <a:t>The three types of mangroves found in Florida include: </a:t>
            </a:r>
            <a:endParaRPr lang="en-US" dirty="0">
              <a:latin typeface="Tempus Sans ITC" pitchFamily="82" charset="0"/>
            </a:endParaRPr>
          </a:p>
          <a:p>
            <a:pPr lvl="2"/>
            <a:r>
              <a:rPr lang="en-US" dirty="0" smtClean="0">
                <a:latin typeface="Tempus Sans ITC" pitchFamily="82" charset="0"/>
              </a:rPr>
              <a:t>Red Mangrove (</a:t>
            </a:r>
            <a:r>
              <a:rPr lang="en-US" i="1" dirty="0" err="1" smtClean="0">
                <a:latin typeface="Tempus Sans ITC" pitchFamily="82" charset="0"/>
              </a:rPr>
              <a:t>Rhizophora</a:t>
            </a:r>
            <a:r>
              <a:rPr lang="en-US" i="1" dirty="0" smtClean="0">
                <a:latin typeface="Tempus Sans ITC" pitchFamily="82" charset="0"/>
              </a:rPr>
              <a:t> mangle</a:t>
            </a:r>
            <a:r>
              <a:rPr lang="en-US" dirty="0" smtClean="0">
                <a:latin typeface="Tempus Sans ITC" pitchFamily="82" charset="0"/>
              </a:rPr>
              <a:t>)</a:t>
            </a:r>
          </a:p>
          <a:p>
            <a:pPr lvl="2"/>
            <a:r>
              <a:rPr lang="en-US" dirty="0" smtClean="0">
                <a:latin typeface="Tempus Sans ITC" pitchFamily="82" charset="0"/>
              </a:rPr>
              <a:t>Black Mangrove, (</a:t>
            </a:r>
            <a:r>
              <a:rPr lang="en-US" i="1" dirty="0" err="1" smtClean="0">
                <a:latin typeface="Tempus Sans ITC" pitchFamily="82" charset="0"/>
              </a:rPr>
              <a:t>Avicennia</a:t>
            </a:r>
            <a:r>
              <a:rPr lang="en-US" i="1" dirty="0" smtClean="0">
                <a:latin typeface="Tempus Sans ITC" pitchFamily="82" charset="0"/>
              </a:rPr>
              <a:t> </a:t>
            </a:r>
            <a:r>
              <a:rPr lang="en-US" i="1" dirty="0" err="1" smtClean="0">
                <a:latin typeface="Tempus Sans ITC" pitchFamily="82" charset="0"/>
              </a:rPr>
              <a:t>germinans</a:t>
            </a:r>
            <a:r>
              <a:rPr lang="en-US" dirty="0" smtClean="0">
                <a:latin typeface="Tempus Sans ITC" pitchFamily="82" charset="0"/>
              </a:rPr>
              <a:t>)</a:t>
            </a:r>
          </a:p>
          <a:p>
            <a:pPr lvl="2"/>
            <a:r>
              <a:rPr lang="en-US" dirty="0" smtClean="0">
                <a:latin typeface="Tempus Sans ITC" pitchFamily="82" charset="0"/>
              </a:rPr>
              <a:t>White Mangrove, (</a:t>
            </a:r>
            <a:r>
              <a:rPr lang="en-US" i="1" dirty="0" err="1" smtClean="0">
                <a:latin typeface="Tempus Sans ITC" pitchFamily="82" charset="0"/>
              </a:rPr>
              <a:t>Laguncularia</a:t>
            </a:r>
            <a:r>
              <a:rPr lang="en-US" i="1" dirty="0" smtClean="0">
                <a:latin typeface="Tempus Sans ITC" pitchFamily="82" charset="0"/>
              </a:rPr>
              <a:t> </a:t>
            </a:r>
            <a:r>
              <a:rPr lang="en-US" i="1" dirty="0" err="1" smtClean="0">
                <a:latin typeface="Tempus Sans ITC" pitchFamily="82" charset="0"/>
              </a:rPr>
              <a:t>racemosa</a:t>
            </a:r>
            <a:r>
              <a:rPr lang="en-US" dirty="0" smtClean="0">
                <a:latin typeface="Tempus Sans ITC" pitchFamily="82" charset="0"/>
              </a:rPr>
              <a:t>). </a:t>
            </a:r>
          </a:p>
          <a:p>
            <a:r>
              <a:rPr lang="en-US" dirty="0" smtClean="0">
                <a:latin typeface="Tempus Sans ITC" pitchFamily="82" charset="0"/>
              </a:rPr>
              <a:t>The three are only distantly related. Each belongs to a different family. </a:t>
            </a:r>
            <a:endParaRPr lang="en-US" dirty="0">
              <a:latin typeface="Tempus Sans ITC" pitchFamily="82"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latin typeface="Tempus Sans ITC" pitchFamily="82" charset="0"/>
              </a:rPr>
              <a:t>Red Mangrove</a:t>
            </a:r>
            <a:endParaRPr lang="en-US" b="1" dirty="0">
              <a:latin typeface="Tempus Sans ITC" pitchFamily="82" charset="0"/>
            </a:endParaRPr>
          </a:p>
        </p:txBody>
      </p:sp>
      <p:sp>
        <p:nvSpPr>
          <p:cNvPr id="3" name="Content Placeholder 2"/>
          <p:cNvSpPr>
            <a:spLocks noGrp="1"/>
          </p:cNvSpPr>
          <p:nvPr>
            <p:ph idx="1"/>
          </p:nvPr>
        </p:nvSpPr>
        <p:spPr>
          <a:xfrm>
            <a:off x="152400" y="1219200"/>
            <a:ext cx="6629400" cy="5181600"/>
          </a:xfrm>
        </p:spPr>
        <p:txBody>
          <a:bodyPr>
            <a:normAutofit lnSpcReduction="10000"/>
          </a:bodyPr>
          <a:lstStyle/>
          <a:p>
            <a:r>
              <a:rPr lang="en-US" b="1" dirty="0" smtClean="0">
                <a:latin typeface="Tempus Sans ITC" pitchFamily="82" charset="0"/>
              </a:rPr>
              <a:t>The red mangrove is the most noticeable of the three Florida mangrove trees.  </a:t>
            </a:r>
          </a:p>
          <a:p>
            <a:r>
              <a:rPr lang="en-US" b="1" dirty="0" smtClean="0">
                <a:latin typeface="Tempus Sans ITC" pitchFamily="82" charset="0"/>
              </a:rPr>
              <a:t>It grows in the deepest water</a:t>
            </a:r>
          </a:p>
          <a:p>
            <a:r>
              <a:rPr lang="en-US" b="1" dirty="0">
                <a:latin typeface="Tempus Sans ITC" pitchFamily="82" charset="0"/>
              </a:rPr>
              <a:t>A</a:t>
            </a:r>
            <a:r>
              <a:rPr lang="en-US" b="1" dirty="0" smtClean="0">
                <a:latin typeface="Tempus Sans ITC" pitchFamily="82" charset="0"/>
              </a:rPr>
              <a:t>rching prop roots support the tree above the water as if it were walking on stilts. </a:t>
            </a:r>
          </a:p>
          <a:p>
            <a:pPr lvl="2"/>
            <a:r>
              <a:rPr lang="en-US" b="1" dirty="0" smtClean="0">
                <a:latin typeface="Tempus Sans ITC" pitchFamily="82" charset="0"/>
              </a:rPr>
              <a:t>Wart-like lenticels on these prop roots provide openings where oxygen can be taken in and pumped through the system to the underground roots that are growing in the anaerobic mud. </a:t>
            </a:r>
            <a:endParaRPr lang="en-US" b="1" dirty="0">
              <a:latin typeface="Tempus Sans ITC" pitchFamily="82" charset="0"/>
            </a:endParaRPr>
          </a:p>
        </p:txBody>
      </p:sp>
      <p:pic>
        <p:nvPicPr>
          <p:cNvPr id="1026" name="Picture 2" descr="Red Mangrove (photo © Jan Ally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228600"/>
            <a:ext cx="2247900" cy="33718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http://t1.gstatic.com/images?q=tbn:ANd9GcTFNFCrFTzUD8ekjv3hY1iiK1UhK_x5UYIgaQX_15CaN-04q5GOAA&amp;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3886200"/>
            <a:ext cx="1704975" cy="26765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latin typeface="Tempus Sans ITC" pitchFamily="82" charset="0"/>
              </a:rPr>
              <a:t>Black Mangrove</a:t>
            </a:r>
            <a:endParaRPr lang="en-US" b="1" dirty="0">
              <a:latin typeface="Tempus Sans ITC" pitchFamily="82" charset="0"/>
            </a:endParaRPr>
          </a:p>
        </p:txBody>
      </p:sp>
      <p:sp>
        <p:nvSpPr>
          <p:cNvPr id="3" name="Content Placeholder 2"/>
          <p:cNvSpPr>
            <a:spLocks noGrp="1"/>
          </p:cNvSpPr>
          <p:nvPr>
            <p:ph idx="1"/>
          </p:nvPr>
        </p:nvSpPr>
        <p:spPr>
          <a:xfrm>
            <a:off x="228601" y="1246187"/>
            <a:ext cx="5943600" cy="5307013"/>
          </a:xfrm>
        </p:spPr>
        <p:txBody>
          <a:bodyPr>
            <a:normAutofit fontScale="55000" lnSpcReduction="20000"/>
          </a:bodyPr>
          <a:lstStyle/>
          <a:p>
            <a:r>
              <a:rPr lang="en-US" b="1" dirty="0" smtClean="0">
                <a:latin typeface="Tempus Sans ITC" pitchFamily="82" charset="0"/>
              </a:rPr>
              <a:t>The black or honey mangrove usually forms a zone behind that of the red mangrove. </a:t>
            </a:r>
          </a:p>
          <a:p>
            <a:r>
              <a:rPr lang="en-US" b="1" dirty="0" smtClean="0">
                <a:latin typeface="Tempus Sans ITC" pitchFamily="82" charset="0"/>
              </a:rPr>
              <a:t>This tree takes its name from its dark scaly bark.  </a:t>
            </a:r>
          </a:p>
          <a:p>
            <a:r>
              <a:rPr lang="en-US" b="1" dirty="0" smtClean="0">
                <a:latin typeface="Tempus Sans ITC" pitchFamily="82" charset="0"/>
              </a:rPr>
              <a:t>Black mangroves usually grow in soils that are exposed to the air at low tide but covered by high tide. </a:t>
            </a:r>
          </a:p>
          <a:p>
            <a:r>
              <a:rPr lang="en-US" b="1" dirty="0" smtClean="0">
                <a:latin typeface="Tempus Sans ITC" pitchFamily="82" charset="0"/>
              </a:rPr>
              <a:t>Where they seldom experience frost,  black mangroves can develop into large trees over 50 feet tall. </a:t>
            </a:r>
          </a:p>
          <a:p>
            <a:r>
              <a:rPr lang="en-US" b="1" dirty="0" smtClean="0">
                <a:latin typeface="Tempus Sans ITC" pitchFamily="82" charset="0"/>
              </a:rPr>
              <a:t>Leaves</a:t>
            </a:r>
          </a:p>
          <a:p>
            <a:pPr lvl="2"/>
            <a:r>
              <a:rPr lang="en-US" b="1" dirty="0" smtClean="0">
                <a:latin typeface="Tempus Sans ITC" pitchFamily="82" charset="0"/>
              </a:rPr>
              <a:t>2 </a:t>
            </a:r>
            <a:r>
              <a:rPr lang="en-US" b="1" dirty="0">
                <a:latin typeface="Tempus Sans ITC" pitchFamily="82" charset="0"/>
              </a:rPr>
              <a:t>to 4 inch </a:t>
            </a:r>
            <a:r>
              <a:rPr lang="en-US" b="1" dirty="0" smtClean="0">
                <a:latin typeface="Tempus Sans ITC" pitchFamily="82" charset="0"/>
              </a:rPr>
              <a:t>long, dark </a:t>
            </a:r>
            <a:r>
              <a:rPr lang="en-US" b="1" dirty="0">
                <a:latin typeface="Tempus Sans ITC" pitchFamily="82" charset="0"/>
              </a:rPr>
              <a:t>green above with silvery, hairy </a:t>
            </a:r>
            <a:r>
              <a:rPr lang="en-US" b="1" dirty="0" smtClean="0">
                <a:latin typeface="Tempus Sans ITC" pitchFamily="82" charset="0"/>
              </a:rPr>
              <a:t>undersides</a:t>
            </a:r>
          </a:p>
          <a:p>
            <a:pPr lvl="2"/>
            <a:r>
              <a:rPr lang="en-US" b="1" dirty="0" smtClean="0">
                <a:latin typeface="Tempus Sans ITC" pitchFamily="82" charset="0"/>
              </a:rPr>
              <a:t>In </a:t>
            </a:r>
            <a:r>
              <a:rPr lang="en-US" b="1" dirty="0">
                <a:latin typeface="Tempus Sans ITC" pitchFamily="82" charset="0"/>
              </a:rPr>
              <a:t>these leaves there are special glands that excrete salt extracted from the water taken in by the roots.  The salt often forms a white crust-like coating on their upper surface. </a:t>
            </a:r>
            <a:endParaRPr lang="en-US" b="1" dirty="0" smtClean="0">
              <a:latin typeface="Tempus Sans ITC" pitchFamily="82" charset="0"/>
            </a:endParaRPr>
          </a:p>
          <a:p>
            <a:r>
              <a:rPr lang="en-US" b="1" dirty="0" smtClean="0">
                <a:latin typeface="Tempus Sans ITC" pitchFamily="82" charset="0"/>
              </a:rPr>
              <a:t>Small, white </a:t>
            </a:r>
            <a:r>
              <a:rPr lang="en-US" b="1" dirty="0">
                <a:latin typeface="Tempus Sans ITC" pitchFamily="82" charset="0"/>
              </a:rPr>
              <a:t>flowers which produce abundant nectar used by </a:t>
            </a:r>
            <a:r>
              <a:rPr lang="en-US" b="1" dirty="0" smtClean="0">
                <a:latin typeface="Tempus Sans ITC" pitchFamily="82" charset="0"/>
              </a:rPr>
              <a:t>bees</a:t>
            </a:r>
          </a:p>
          <a:p>
            <a:r>
              <a:rPr lang="en-US" b="1" dirty="0" smtClean="0">
                <a:latin typeface="Tempus Sans ITC" pitchFamily="82" charset="0"/>
              </a:rPr>
              <a:t>They </a:t>
            </a:r>
            <a:r>
              <a:rPr lang="en-US" b="1" dirty="0">
                <a:latin typeface="Tempus Sans ITC" pitchFamily="82" charset="0"/>
              </a:rPr>
              <a:t>have no prop roots, but their root system produces many slender upright aerating roots known as </a:t>
            </a:r>
            <a:r>
              <a:rPr lang="en-US" b="1" dirty="0" smtClean="0">
                <a:latin typeface="Tempus Sans ITC" pitchFamily="82" charset="0"/>
              </a:rPr>
              <a:t>pneumatophores</a:t>
            </a:r>
          </a:p>
          <a:p>
            <a:pPr lvl="2"/>
            <a:r>
              <a:rPr lang="en-US" b="1" dirty="0" smtClean="0">
                <a:latin typeface="Tempus Sans ITC" pitchFamily="82" charset="0"/>
              </a:rPr>
              <a:t>supply </a:t>
            </a:r>
            <a:r>
              <a:rPr lang="en-US" b="1" dirty="0">
                <a:latin typeface="Tempus Sans ITC" pitchFamily="82" charset="0"/>
              </a:rPr>
              <a:t>the root system with oxygen</a:t>
            </a:r>
          </a:p>
          <a:p>
            <a:pPr lvl="2"/>
            <a:endParaRPr lang="en-US" b="1" dirty="0">
              <a:latin typeface="Tempus Sans ITC" pitchFamily="82" charset="0"/>
            </a:endParaRPr>
          </a:p>
          <a:p>
            <a:endParaRPr lang="en-US" b="1" dirty="0">
              <a:latin typeface="Tempus Sans ITC" pitchFamily="82" charset="0"/>
            </a:endParaRPr>
          </a:p>
        </p:txBody>
      </p:sp>
      <p:pic>
        <p:nvPicPr>
          <p:cNvPr id="2050" name="Picture 2" descr="http://www40.brinkster.com/universal007/mangroveImages/BlackMangroves/blackMangrov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793317"/>
            <a:ext cx="2971799" cy="19884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Tempus Sans ITC" pitchFamily="82" charset="0"/>
              </a:rPr>
              <a:t>White Mangrove</a:t>
            </a:r>
            <a:endParaRPr lang="en-US" dirty="0">
              <a:latin typeface="Tempus Sans ITC" pitchFamily="82" charset="0"/>
            </a:endParaRPr>
          </a:p>
        </p:txBody>
      </p:sp>
      <p:sp>
        <p:nvSpPr>
          <p:cNvPr id="3" name="Content Placeholder 2"/>
          <p:cNvSpPr>
            <a:spLocks noGrp="1"/>
          </p:cNvSpPr>
          <p:nvPr>
            <p:ph idx="1"/>
          </p:nvPr>
        </p:nvSpPr>
        <p:spPr>
          <a:xfrm>
            <a:off x="3657600" y="1570037"/>
            <a:ext cx="5181600" cy="4525963"/>
          </a:xfrm>
        </p:spPr>
        <p:txBody>
          <a:bodyPr>
            <a:normAutofit fontScale="85000" lnSpcReduction="10000"/>
          </a:bodyPr>
          <a:lstStyle/>
          <a:p>
            <a:r>
              <a:rPr lang="en-US" dirty="0" smtClean="0">
                <a:latin typeface="Tempus Sans ITC" pitchFamily="82" charset="0"/>
              </a:rPr>
              <a:t>White mangroves grow in sandy soils at the upper edge of the intertidal zone</a:t>
            </a:r>
            <a:endParaRPr lang="en-US" dirty="0">
              <a:latin typeface="Tempus Sans ITC" pitchFamily="82" charset="0"/>
            </a:endParaRPr>
          </a:p>
          <a:p>
            <a:r>
              <a:rPr lang="en-US" dirty="0" smtClean="0">
                <a:latin typeface="Tempus Sans ITC" pitchFamily="82" charset="0"/>
              </a:rPr>
              <a:t>Leaves are round pale green leaves, notched at the tip and have a pair of salt excreting glands on either side of their petioles. </a:t>
            </a:r>
          </a:p>
          <a:p>
            <a:r>
              <a:rPr lang="en-US" dirty="0" smtClean="0">
                <a:latin typeface="Tempus Sans ITC" pitchFamily="82" charset="0"/>
              </a:rPr>
              <a:t>The white mangroves have small peg roots which help anchor them in the sandy soil</a:t>
            </a:r>
            <a:endParaRPr lang="en-US" dirty="0">
              <a:latin typeface="Tempus Sans ITC" pitchFamily="82" charset="0"/>
            </a:endParaRPr>
          </a:p>
        </p:txBody>
      </p:sp>
      <p:pic>
        <p:nvPicPr>
          <p:cNvPr id="3074" name="Picture 2" descr="http://www.herrickhomepage.com/Current/Mangrove-Whi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276600"/>
            <a:ext cx="3454400" cy="2590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Tempus Sans ITC" pitchFamily="82" charset="0"/>
              </a:rPr>
              <a:t>Ecological Value of Mangroves</a:t>
            </a:r>
            <a:endParaRPr lang="en-US" dirty="0">
              <a:latin typeface="Tempus Sans ITC" pitchFamily="82" charset="0"/>
            </a:endParaRPr>
          </a:p>
        </p:txBody>
      </p:sp>
      <p:sp>
        <p:nvSpPr>
          <p:cNvPr id="3" name="Content Placeholder 2"/>
          <p:cNvSpPr>
            <a:spLocks noGrp="1"/>
          </p:cNvSpPr>
          <p:nvPr>
            <p:ph idx="1"/>
          </p:nvPr>
        </p:nvSpPr>
        <p:spPr/>
        <p:txBody>
          <a:bodyPr>
            <a:normAutofit fontScale="85000" lnSpcReduction="20000"/>
          </a:bodyPr>
          <a:lstStyle/>
          <a:p>
            <a:r>
              <a:rPr lang="en-US" b="1" dirty="0" smtClean="0">
                <a:latin typeface="Tempus Sans ITC" pitchFamily="82" charset="0"/>
              </a:rPr>
              <a:t>Every part of the mangrove forest, from the roots to the top most branches, which may reach as high as 60 feet, provide shelter or food for a multitude of creatures .</a:t>
            </a:r>
          </a:p>
          <a:p>
            <a:pPr lvl="2"/>
            <a:r>
              <a:rPr lang="en-US" b="1" dirty="0" smtClean="0">
                <a:latin typeface="Tempus Sans ITC" pitchFamily="82" charset="0"/>
              </a:rPr>
              <a:t>These organisms range from tiny sand flies to large tarpon offshore.</a:t>
            </a:r>
          </a:p>
          <a:p>
            <a:pPr lvl="2"/>
            <a:r>
              <a:rPr lang="en-US" b="1" dirty="0">
                <a:latin typeface="Tempus Sans ITC" pitchFamily="82" charset="0"/>
              </a:rPr>
              <a:t>One of the birds that finds its home In the tree tops of the mangroves is the brown pelican. The pelicans share their "rookeries" with egrets, herons. wood storks, ospreys, and cormorants</a:t>
            </a:r>
            <a:r>
              <a:rPr lang="en-US" b="1" dirty="0" smtClean="0">
                <a:latin typeface="Tempus Sans ITC" pitchFamily="82" charset="0"/>
              </a:rPr>
              <a:t>.</a:t>
            </a:r>
          </a:p>
          <a:p>
            <a:pPr lvl="2"/>
            <a:r>
              <a:rPr lang="en-US" b="1" dirty="0">
                <a:latin typeface="Tempus Sans ITC" pitchFamily="82" charset="0"/>
              </a:rPr>
              <a:t>Raccoons favor the coon oysters that live on the prop root of the red mangrove. </a:t>
            </a:r>
            <a:endParaRPr lang="en-US" b="1" dirty="0" smtClean="0">
              <a:latin typeface="Tempus Sans ITC" pitchFamily="82" charset="0"/>
            </a:endParaRPr>
          </a:p>
          <a:p>
            <a:pPr lvl="2"/>
            <a:r>
              <a:rPr lang="en-US" b="1" dirty="0" smtClean="0">
                <a:latin typeface="Tempus Sans ITC" pitchFamily="82" charset="0"/>
              </a:rPr>
              <a:t>Spiders </a:t>
            </a:r>
            <a:r>
              <a:rPr lang="en-US" b="1" dirty="0">
                <a:latin typeface="Tempus Sans ITC" pitchFamily="82" charset="0"/>
              </a:rPr>
              <a:t>weave many webs to catch unsuspecting insects. </a:t>
            </a:r>
            <a:endParaRPr lang="en-US" b="1" dirty="0" smtClean="0">
              <a:latin typeface="Tempus Sans ITC" pitchFamily="82" charset="0"/>
            </a:endParaRPr>
          </a:p>
          <a:p>
            <a:pPr lvl="2"/>
            <a:r>
              <a:rPr lang="en-US" b="1" dirty="0" smtClean="0">
                <a:latin typeface="Tempus Sans ITC" pitchFamily="82" charset="0"/>
              </a:rPr>
              <a:t>Snakes </a:t>
            </a:r>
            <a:r>
              <a:rPr lang="en-US" b="1" dirty="0">
                <a:latin typeface="Tempus Sans ITC" pitchFamily="82" charset="0"/>
              </a:rPr>
              <a:t>slither up the tree trunks after birds' eggs and </a:t>
            </a:r>
            <a:r>
              <a:rPr lang="en-US" b="1" dirty="0" smtClean="0">
                <a:latin typeface="Tempus Sans ITC" pitchFamily="82" charset="0"/>
              </a:rPr>
              <a:t>nestlings</a:t>
            </a:r>
          </a:p>
          <a:p>
            <a:pPr lvl="2"/>
            <a:r>
              <a:rPr lang="en-US" b="1" dirty="0" smtClean="0">
                <a:latin typeface="Tempus Sans ITC" pitchFamily="82" charset="0"/>
              </a:rPr>
              <a:t>cormorants </a:t>
            </a:r>
            <a:r>
              <a:rPr lang="en-US" b="1" dirty="0">
                <a:latin typeface="Tempus Sans ITC" pitchFamily="82" charset="0"/>
              </a:rPr>
              <a:t>dine chiefly on the fish in the nearby waters. </a:t>
            </a:r>
          </a:p>
          <a:p>
            <a:pPr lvl="2"/>
            <a:endParaRPr lang="en-US" b="1" dirty="0">
              <a:latin typeface="Tempus Sans ITC" pitchFamily="82" charset="0"/>
            </a:endParaRPr>
          </a:p>
          <a:p>
            <a:pPr lvl="2"/>
            <a:endParaRPr lang="en-US" b="1" dirty="0" smtClean="0">
              <a:latin typeface="Tempus Sans ITC" pitchFamily="82"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Tempus Sans ITC" pitchFamily="82" charset="0"/>
              </a:rPr>
              <a:t>Ecological Value of Mangroves</a:t>
            </a:r>
            <a:endParaRPr lang="en-US" dirty="0">
              <a:latin typeface="Tempus Sans ITC" pitchFamily="82" charset="0"/>
            </a:endParaRPr>
          </a:p>
        </p:txBody>
      </p:sp>
      <p:sp>
        <p:nvSpPr>
          <p:cNvPr id="3" name="Content Placeholder 2"/>
          <p:cNvSpPr>
            <a:spLocks noGrp="1"/>
          </p:cNvSpPr>
          <p:nvPr>
            <p:ph idx="1"/>
          </p:nvPr>
        </p:nvSpPr>
        <p:spPr/>
        <p:txBody>
          <a:bodyPr>
            <a:normAutofit fontScale="92500" lnSpcReduction="20000"/>
          </a:bodyPr>
          <a:lstStyle/>
          <a:p>
            <a:r>
              <a:rPr lang="en-US" dirty="0" smtClean="0">
                <a:latin typeface="Tempus Sans ITC" pitchFamily="82" charset="0"/>
              </a:rPr>
              <a:t>However, when the tide comes in covering the roots and pneumatophores of the mangrove forest, it becomes part of a marine nursery. </a:t>
            </a:r>
          </a:p>
          <a:p>
            <a:r>
              <a:rPr lang="en-US" dirty="0" smtClean="0">
                <a:latin typeface="Tempus Sans ITC" pitchFamily="82" charset="0"/>
              </a:rPr>
              <a:t>The mangrove forest provides a place where young fish, as well as other organisms such as blue crabs, are protected from predators and competing species which are unable to enter the lower salinity water.  </a:t>
            </a:r>
          </a:p>
          <a:p>
            <a:r>
              <a:rPr lang="en-US" dirty="0">
                <a:latin typeface="Tempus Sans ITC" pitchFamily="82" charset="0"/>
              </a:rPr>
              <a:t>Oysters, barnacles, and sponges along with the ribbed mussels are found in great quantities in the mangrove root zone.</a:t>
            </a:r>
          </a:p>
          <a:p>
            <a:endParaRPr lang="en-US" dirty="0">
              <a:latin typeface="Tempus Sans ITC" pitchFamily="82"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err="1" smtClean="0">
                <a:latin typeface="Tempus Sans ITC" pitchFamily="82" charset="0"/>
              </a:rPr>
              <a:t>Seagrass</a:t>
            </a:r>
            <a:endParaRPr lang="en-US" dirty="0">
              <a:latin typeface="Tempus Sans ITC" pitchFamily="82" charset="0"/>
            </a:endParaRPr>
          </a:p>
        </p:txBody>
      </p:sp>
      <p:sp>
        <p:nvSpPr>
          <p:cNvPr id="3" name="Content Placeholder 2"/>
          <p:cNvSpPr>
            <a:spLocks noGrp="1"/>
          </p:cNvSpPr>
          <p:nvPr>
            <p:ph idx="1"/>
          </p:nvPr>
        </p:nvSpPr>
        <p:spPr>
          <a:xfrm>
            <a:off x="304800" y="1447800"/>
            <a:ext cx="5334000" cy="4525963"/>
          </a:xfrm>
        </p:spPr>
        <p:txBody>
          <a:bodyPr>
            <a:normAutofit fontScale="85000" lnSpcReduction="20000"/>
          </a:bodyPr>
          <a:lstStyle/>
          <a:p>
            <a:r>
              <a:rPr lang="en-US" b="1" dirty="0" err="1" smtClean="0">
                <a:latin typeface="Tempus Sans ITC" pitchFamily="82" charset="0"/>
              </a:rPr>
              <a:t>Seagrasses</a:t>
            </a:r>
            <a:r>
              <a:rPr lang="en-US" b="1" dirty="0" smtClean="0">
                <a:latin typeface="Tempus Sans ITC" pitchFamily="82" charset="0"/>
              </a:rPr>
              <a:t> are flowering vascular plants that inhabit shallow areas of oceans, estuaries, and lagoons worldwide.  </a:t>
            </a:r>
          </a:p>
          <a:p>
            <a:r>
              <a:rPr lang="en-US" b="1" dirty="0" smtClean="0">
                <a:latin typeface="Tempus Sans ITC" pitchFamily="82" charset="0"/>
              </a:rPr>
              <a:t>They are the </a:t>
            </a:r>
            <a:r>
              <a:rPr lang="en-US" b="1" u="sng" dirty="0" smtClean="0">
                <a:latin typeface="Tempus Sans ITC" pitchFamily="82" charset="0"/>
              </a:rPr>
              <a:t>only</a:t>
            </a:r>
            <a:r>
              <a:rPr lang="en-US" b="1" dirty="0" smtClean="0">
                <a:latin typeface="Tempus Sans ITC" pitchFamily="82" charset="0"/>
              </a:rPr>
              <a:t> flowering plants that live their entire lives totally in seawater.  </a:t>
            </a:r>
          </a:p>
          <a:p>
            <a:r>
              <a:rPr lang="en-US" b="1" dirty="0" err="1" smtClean="0">
                <a:latin typeface="Tempus Sans ITC" pitchFamily="82" charset="0"/>
              </a:rPr>
              <a:t>Seagrass</a:t>
            </a:r>
            <a:r>
              <a:rPr lang="en-US" b="1" dirty="0" smtClean="0">
                <a:latin typeface="Tempus Sans ITC" pitchFamily="82" charset="0"/>
              </a:rPr>
              <a:t> beds are one of the most important habitats of the Indian River Lagoon.</a:t>
            </a:r>
          </a:p>
          <a:p>
            <a:pPr lvl="2"/>
            <a:r>
              <a:rPr lang="en-US" b="1" dirty="0" smtClean="0">
                <a:latin typeface="Tempus Sans ITC" pitchFamily="82" charset="0"/>
              </a:rPr>
              <a:t>6 species – includes turtle grass, shoal grass, and manatee grass</a:t>
            </a:r>
          </a:p>
          <a:p>
            <a:endParaRPr lang="en-US" b="1" dirty="0">
              <a:latin typeface="Tempus Sans ITC" pitchFamily="82" charset="0"/>
            </a:endParaRPr>
          </a:p>
        </p:txBody>
      </p:sp>
      <p:pic>
        <p:nvPicPr>
          <p:cNvPr id="4" name="Picture 3" descr="seagraas.jpg"/>
          <p:cNvPicPr>
            <a:picLocks noChangeAspect="1"/>
          </p:cNvPicPr>
          <p:nvPr/>
        </p:nvPicPr>
        <p:blipFill>
          <a:blip r:embed="rId2" cstate="print"/>
          <a:stretch>
            <a:fillRect/>
          </a:stretch>
        </p:blipFill>
        <p:spPr>
          <a:xfrm>
            <a:off x="6248400" y="533400"/>
            <a:ext cx="2701727" cy="2667000"/>
          </a:xfrm>
          <a:prstGeom prst="rect">
            <a:avLst/>
          </a:prstGeom>
          <a:ln>
            <a:noFill/>
          </a:ln>
          <a:effectLst>
            <a:outerShdw blurRad="292100" dist="139700" dir="2700000" algn="tl" rotWithShape="0">
              <a:srgbClr val="333333">
                <a:alpha val="65000"/>
              </a:srgbClr>
            </a:outerShdw>
          </a:effectLst>
        </p:spPr>
      </p:pic>
      <p:pic>
        <p:nvPicPr>
          <p:cNvPr id="4098" name="Picture 2" descr="http://www.seeturtles.org/images/medium/27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4114800"/>
            <a:ext cx="3086100" cy="23241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latin typeface="Tempus Sans ITC" pitchFamily="82" charset="0"/>
              </a:rPr>
              <a:t>What is a lagoon?</a:t>
            </a:r>
            <a:endParaRPr lang="en-US" dirty="0">
              <a:latin typeface="Tempus Sans ITC" pitchFamily="82" charset="0"/>
            </a:endParaRPr>
          </a:p>
        </p:txBody>
      </p:sp>
      <p:sp>
        <p:nvSpPr>
          <p:cNvPr id="3" name="Content Placeholder 2"/>
          <p:cNvSpPr>
            <a:spLocks noGrp="1"/>
          </p:cNvSpPr>
          <p:nvPr>
            <p:ph idx="1"/>
          </p:nvPr>
        </p:nvSpPr>
        <p:spPr/>
        <p:txBody>
          <a:bodyPr/>
          <a:lstStyle/>
          <a:p>
            <a:r>
              <a:rPr lang="en-US" dirty="0">
                <a:latin typeface="Tempus Sans ITC" pitchFamily="82" charset="0"/>
              </a:rPr>
              <a:t>S</a:t>
            </a:r>
            <a:r>
              <a:rPr lang="en-US" dirty="0" smtClean="0">
                <a:latin typeface="Tempus Sans ITC" pitchFamily="82" charset="0"/>
              </a:rPr>
              <a:t>hallow coastal bodies of water </a:t>
            </a:r>
          </a:p>
          <a:p>
            <a:r>
              <a:rPr lang="en-US" dirty="0">
                <a:latin typeface="Tempus Sans ITC" pitchFamily="82" charset="0"/>
              </a:rPr>
              <a:t>S</a:t>
            </a:r>
            <a:r>
              <a:rPr lang="en-US" dirty="0" smtClean="0">
                <a:latin typeface="Tempus Sans ITC" pitchFamily="82" charset="0"/>
              </a:rPr>
              <a:t>eparated from the ocean by a series of barrier islands which lie parallel to the shoreline.  </a:t>
            </a:r>
          </a:p>
          <a:p>
            <a:r>
              <a:rPr lang="en-US" dirty="0" smtClean="0">
                <a:latin typeface="Tempus Sans ITC" pitchFamily="82" charset="0"/>
              </a:rPr>
              <a:t>Inlets, either natural or man-made, cut through barrier islands and permit tidal currents to transport water into and out of the  lagoons. </a:t>
            </a:r>
            <a:endParaRPr lang="en-US" dirty="0">
              <a:latin typeface="Tempus Sans ITC" pitchFamily="82"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err="1" smtClean="0">
                <a:latin typeface="Tempus Sans ITC" pitchFamily="82" charset="0"/>
              </a:rPr>
              <a:t>Seagrass</a:t>
            </a:r>
            <a:r>
              <a:rPr lang="en-US" dirty="0" smtClean="0">
                <a:latin typeface="Tempus Sans ITC" pitchFamily="82" charset="0"/>
              </a:rPr>
              <a:t> meadows</a:t>
            </a:r>
            <a:endParaRPr lang="en-US" dirty="0">
              <a:latin typeface="Tempus Sans ITC" pitchFamily="82" charset="0"/>
            </a:endParaRPr>
          </a:p>
        </p:txBody>
      </p:sp>
      <p:sp>
        <p:nvSpPr>
          <p:cNvPr id="3" name="Content Placeholder 2"/>
          <p:cNvSpPr>
            <a:spLocks noGrp="1"/>
          </p:cNvSpPr>
          <p:nvPr>
            <p:ph idx="1"/>
          </p:nvPr>
        </p:nvSpPr>
        <p:spPr/>
        <p:txBody>
          <a:bodyPr>
            <a:normAutofit fontScale="92500" lnSpcReduction="10000"/>
          </a:bodyPr>
          <a:lstStyle/>
          <a:p>
            <a:r>
              <a:rPr lang="en-US" b="1" dirty="0" smtClean="0">
                <a:latin typeface="Tempus Sans ITC" pitchFamily="82" charset="0"/>
              </a:rPr>
              <a:t>In the Lagoon, these </a:t>
            </a:r>
            <a:r>
              <a:rPr lang="en-US" b="1" dirty="0" err="1" smtClean="0">
                <a:latin typeface="Tempus Sans ITC" pitchFamily="82" charset="0"/>
              </a:rPr>
              <a:t>seagrasses</a:t>
            </a:r>
            <a:r>
              <a:rPr lang="en-US" b="1" dirty="0" smtClean="0">
                <a:latin typeface="Tempus Sans ITC" pitchFamily="82" charset="0"/>
              </a:rPr>
              <a:t> form “meadows”, which are spawning areas where the grass grow up to three feet tall.</a:t>
            </a:r>
          </a:p>
          <a:p>
            <a:r>
              <a:rPr lang="en-US" b="1" dirty="0" smtClean="0">
                <a:latin typeface="Tempus Sans ITC" pitchFamily="82" charset="0"/>
              </a:rPr>
              <a:t>They provide habitat for many organisms and form the basis of the food web</a:t>
            </a:r>
          </a:p>
          <a:p>
            <a:pPr lvl="2"/>
            <a:r>
              <a:rPr lang="en-US" b="1" dirty="0" smtClean="0">
                <a:latin typeface="Tempus Sans ITC" pitchFamily="82" charset="0"/>
              </a:rPr>
              <a:t>Bay </a:t>
            </a:r>
            <a:r>
              <a:rPr lang="en-US" b="1" dirty="0">
                <a:latin typeface="Tempus Sans ITC" pitchFamily="82" charset="0"/>
              </a:rPr>
              <a:t>scallops, blue crabs and spotted sea trout are examples of species that depend on </a:t>
            </a:r>
            <a:r>
              <a:rPr lang="en-US" b="1" dirty="0" err="1">
                <a:latin typeface="Tempus Sans ITC" pitchFamily="82" charset="0"/>
              </a:rPr>
              <a:t>seagrass</a:t>
            </a:r>
            <a:r>
              <a:rPr lang="en-US" b="1" dirty="0">
                <a:latin typeface="Tempus Sans ITC" pitchFamily="82" charset="0"/>
              </a:rPr>
              <a:t> beds. </a:t>
            </a:r>
            <a:endParaRPr lang="en-US" b="1" dirty="0" smtClean="0">
              <a:latin typeface="Tempus Sans ITC" pitchFamily="82" charset="0"/>
            </a:endParaRPr>
          </a:p>
          <a:p>
            <a:pPr lvl="2"/>
            <a:r>
              <a:rPr lang="en-US" b="1" dirty="0" err="1" smtClean="0">
                <a:latin typeface="Tempus Sans ITC" pitchFamily="82" charset="0"/>
              </a:rPr>
              <a:t>Seagrasses</a:t>
            </a:r>
            <a:r>
              <a:rPr lang="en-US" b="1" dirty="0" smtClean="0">
                <a:latin typeface="Tempus Sans ITC" pitchFamily="82" charset="0"/>
              </a:rPr>
              <a:t> </a:t>
            </a:r>
            <a:r>
              <a:rPr lang="en-US" b="1" dirty="0">
                <a:latin typeface="Tempus Sans ITC" pitchFamily="82" charset="0"/>
              </a:rPr>
              <a:t>are also a major part of the diets of manatees and </a:t>
            </a:r>
            <a:r>
              <a:rPr lang="en-US" b="1" dirty="0" smtClean="0">
                <a:latin typeface="Tempus Sans ITC" pitchFamily="82" charset="0"/>
              </a:rPr>
              <a:t>sea turtles </a:t>
            </a:r>
            <a:endParaRPr lang="en-US" b="1" dirty="0">
              <a:latin typeface="Tempus Sans ITC" pitchFamily="82" charset="0"/>
            </a:endParaRPr>
          </a:p>
          <a:p>
            <a:pPr lvl="2"/>
            <a:r>
              <a:rPr lang="en-US" b="1" dirty="0" smtClean="0">
                <a:latin typeface="Tempus Sans ITC" pitchFamily="82" charset="0"/>
              </a:rPr>
              <a:t>substrate </a:t>
            </a:r>
            <a:r>
              <a:rPr lang="en-US" b="1" dirty="0">
                <a:latin typeface="Tempus Sans ITC" pitchFamily="82" charset="0"/>
              </a:rPr>
              <a:t>for epiphytic (attached) algae, a critical component of the marine food web. </a:t>
            </a:r>
          </a:p>
          <a:p>
            <a:endParaRPr lang="en-US" b="1" dirty="0">
              <a:latin typeface="Tempus Sans ITC" pitchFamily="82"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err="1" smtClean="0">
                <a:latin typeface="Tempus Sans ITC" pitchFamily="82" charset="0"/>
              </a:rPr>
              <a:t>Seagrass</a:t>
            </a:r>
            <a:endParaRPr lang="en-US" dirty="0">
              <a:latin typeface="Tempus Sans ITC" pitchFamily="82" charset="0"/>
            </a:endParaRPr>
          </a:p>
        </p:txBody>
      </p:sp>
      <p:sp>
        <p:nvSpPr>
          <p:cNvPr id="3" name="Content Placeholder 2"/>
          <p:cNvSpPr>
            <a:spLocks noGrp="1"/>
          </p:cNvSpPr>
          <p:nvPr>
            <p:ph idx="1"/>
          </p:nvPr>
        </p:nvSpPr>
        <p:spPr/>
        <p:txBody>
          <a:bodyPr/>
          <a:lstStyle/>
          <a:p>
            <a:r>
              <a:rPr lang="en-US" dirty="0" smtClean="0">
                <a:latin typeface="Tempus Sans ITC" pitchFamily="82" charset="0"/>
              </a:rPr>
              <a:t>Within the Indian River Lagoon, </a:t>
            </a:r>
            <a:r>
              <a:rPr lang="en-US" dirty="0" err="1" smtClean="0">
                <a:latin typeface="Tempus Sans ITC" pitchFamily="82" charset="0"/>
              </a:rPr>
              <a:t>seagrass</a:t>
            </a:r>
            <a:r>
              <a:rPr lang="en-US" dirty="0" smtClean="0">
                <a:latin typeface="Tempus Sans ITC" pitchFamily="82" charset="0"/>
              </a:rPr>
              <a:t> is a primary indicator of overall estuarine health. The extent and health of the </a:t>
            </a:r>
            <a:r>
              <a:rPr lang="en-US" dirty="0" err="1" smtClean="0">
                <a:latin typeface="Tempus Sans ITC" pitchFamily="82" charset="0"/>
              </a:rPr>
              <a:t>seagrass</a:t>
            </a:r>
            <a:r>
              <a:rPr lang="en-US" dirty="0" smtClean="0">
                <a:latin typeface="Tempus Sans ITC" pitchFamily="82" charset="0"/>
              </a:rPr>
              <a:t> community is dependent on good water quality and is a good indicator of water quality trends in the IRL. </a:t>
            </a:r>
            <a:endParaRPr lang="en-US" dirty="0">
              <a:latin typeface="Tempus Sans ITC" pitchFamily="82" charset="0"/>
            </a:endParaRPr>
          </a:p>
        </p:txBody>
      </p:sp>
      <p:pic>
        <p:nvPicPr>
          <p:cNvPr id="5122" name="Picture 2" descr="http://2.bp.blogspot.com/-NOLRkDQEAOA/TdpQiA7TnyI/AAAAAAAAAiA/H0lPMqYPMxo/s1600/_52838415_antilleanmanateebelizephotobyhoslojiw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199" y="4528304"/>
            <a:ext cx="4006215" cy="22534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err="1" smtClean="0">
                <a:latin typeface="Tempus Sans ITC" pitchFamily="82" charset="0"/>
              </a:rPr>
              <a:t>Seagrass</a:t>
            </a:r>
            <a:endParaRPr lang="en-US" b="1" dirty="0">
              <a:latin typeface="Tempus Sans ITC" pitchFamily="82" charset="0"/>
            </a:endParaRPr>
          </a:p>
        </p:txBody>
      </p:sp>
      <p:sp>
        <p:nvSpPr>
          <p:cNvPr id="3" name="Content Placeholder 2"/>
          <p:cNvSpPr>
            <a:spLocks noGrp="1"/>
          </p:cNvSpPr>
          <p:nvPr>
            <p:ph idx="1"/>
          </p:nvPr>
        </p:nvSpPr>
        <p:spPr/>
        <p:txBody>
          <a:bodyPr>
            <a:normAutofit fontScale="85000" lnSpcReduction="20000"/>
          </a:bodyPr>
          <a:lstStyle/>
          <a:p>
            <a:r>
              <a:rPr lang="en-US" b="1" dirty="0" smtClean="0">
                <a:latin typeface="Tempus Sans ITC" pitchFamily="82" charset="0"/>
              </a:rPr>
              <a:t>Interpretation of aerial photographs taken in 1943 of the IRL found approximately 62,000 acres of </a:t>
            </a:r>
            <a:r>
              <a:rPr lang="en-US" b="1" dirty="0" err="1" smtClean="0">
                <a:latin typeface="Tempus Sans ITC" pitchFamily="82" charset="0"/>
              </a:rPr>
              <a:t>seagrass</a:t>
            </a:r>
            <a:r>
              <a:rPr lang="en-US" b="1" dirty="0" smtClean="0">
                <a:latin typeface="Tempus Sans ITC" pitchFamily="82" charset="0"/>
              </a:rPr>
              <a:t> in the IRL. This figure has served as a benchmark for </a:t>
            </a:r>
            <a:r>
              <a:rPr lang="en-US" b="1" dirty="0" err="1" smtClean="0">
                <a:latin typeface="Tempus Sans ITC" pitchFamily="82" charset="0"/>
              </a:rPr>
              <a:t>seagrass</a:t>
            </a:r>
            <a:r>
              <a:rPr lang="en-US" b="1" dirty="0" smtClean="0">
                <a:latin typeface="Tempus Sans ITC" pitchFamily="82" charset="0"/>
              </a:rPr>
              <a:t> restoration in the IRL. </a:t>
            </a:r>
          </a:p>
          <a:p>
            <a:r>
              <a:rPr lang="en-US" b="1" dirty="0" err="1">
                <a:latin typeface="Tempus Sans ITC" pitchFamily="82" charset="0"/>
              </a:rPr>
              <a:t>Seagrass</a:t>
            </a:r>
            <a:r>
              <a:rPr lang="en-US" b="1" dirty="0">
                <a:latin typeface="Tempus Sans ITC" pitchFamily="82" charset="0"/>
              </a:rPr>
              <a:t> surveys done in 1992 found approximately 58,000 acres of </a:t>
            </a:r>
            <a:r>
              <a:rPr lang="en-US" b="1" dirty="0" err="1">
                <a:latin typeface="Tempus Sans ITC" pitchFamily="82" charset="0"/>
              </a:rPr>
              <a:t>seagrass</a:t>
            </a:r>
            <a:r>
              <a:rPr lang="en-US" b="1" dirty="0">
                <a:latin typeface="Tempus Sans ITC" pitchFamily="82" charset="0"/>
              </a:rPr>
              <a:t> with substantial losses of </a:t>
            </a:r>
            <a:r>
              <a:rPr lang="en-US" b="1" dirty="0" err="1">
                <a:latin typeface="Tempus Sans ITC" pitchFamily="82" charset="0"/>
              </a:rPr>
              <a:t>seagrass</a:t>
            </a:r>
            <a:r>
              <a:rPr lang="en-US" b="1" dirty="0">
                <a:latin typeface="Tempus Sans ITC" pitchFamily="82" charset="0"/>
              </a:rPr>
              <a:t> acreage (up to 80 percent) in most urbanized segments. </a:t>
            </a:r>
            <a:endParaRPr lang="en-US" b="1" dirty="0" smtClean="0">
              <a:latin typeface="Tempus Sans ITC" pitchFamily="82" charset="0"/>
            </a:endParaRPr>
          </a:p>
          <a:p>
            <a:r>
              <a:rPr lang="en-US" b="1" dirty="0">
                <a:latin typeface="Tempus Sans ITC" pitchFamily="82" charset="0"/>
              </a:rPr>
              <a:t>Over the past 20 years, losses of </a:t>
            </a:r>
            <a:r>
              <a:rPr lang="en-US" b="1" dirty="0" err="1">
                <a:latin typeface="Tempus Sans ITC" pitchFamily="82" charset="0"/>
              </a:rPr>
              <a:t>seagrasses</a:t>
            </a:r>
            <a:r>
              <a:rPr lang="en-US" b="1" dirty="0">
                <a:latin typeface="Tempus Sans ITC" pitchFamily="82" charset="0"/>
              </a:rPr>
              <a:t> along the lagoon have been severe, with some areas losing up to 95 percent of their coverage. Other areas, however, have remained stable and productive. </a:t>
            </a:r>
          </a:p>
          <a:p>
            <a:endParaRPr lang="en-US" b="1" dirty="0">
              <a:latin typeface="Tempus Sans ITC" pitchFamily="82" charset="0"/>
            </a:endParaRPr>
          </a:p>
          <a:p>
            <a:endParaRPr lang="en-US" b="1" dirty="0" smtClean="0">
              <a:latin typeface="Tempus Sans ITC" pitchFamily="82"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latin typeface="Tempus Sans ITC" pitchFamily="82" charset="0"/>
              </a:rPr>
              <a:t>Impacts to </a:t>
            </a:r>
            <a:r>
              <a:rPr lang="en-US" b="1" dirty="0" err="1" smtClean="0">
                <a:latin typeface="Tempus Sans ITC" pitchFamily="82" charset="0"/>
              </a:rPr>
              <a:t>Seagrasses</a:t>
            </a:r>
            <a:endParaRPr lang="en-US" dirty="0">
              <a:latin typeface="Tempus Sans ITC" pitchFamily="82" charset="0"/>
            </a:endParaRPr>
          </a:p>
        </p:txBody>
      </p:sp>
      <p:sp>
        <p:nvSpPr>
          <p:cNvPr id="3" name="Content Placeholder 2"/>
          <p:cNvSpPr>
            <a:spLocks noGrp="1"/>
          </p:cNvSpPr>
          <p:nvPr>
            <p:ph idx="1"/>
          </p:nvPr>
        </p:nvSpPr>
        <p:spPr/>
        <p:txBody>
          <a:bodyPr>
            <a:normAutofit fontScale="85000" lnSpcReduction="10000"/>
          </a:bodyPr>
          <a:lstStyle/>
          <a:p>
            <a:r>
              <a:rPr lang="en-US" dirty="0" smtClean="0">
                <a:latin typeface="Tempus Sans ITC" pitchFamily="82" charset="0"/>
              </a:rPr>
              <a:t>Reduced light transmittance through the water column has been one of the major factors implicated in losses of </a:t>
            </a:r>
            <a:r>
              <a:rPr lang="en-US" dirty="0" err="1" smtClean="0">
                <a:latin typeface="Tempus Sans ITC" pitchFamily="82" charset="0"/>
              </a:rPr>
              <a:t>seagrass</a:t>
            </a:r>
            <a:r>
              <a:rPr lang="en-US" dirty="0" smtClean="0">
                <a:latin typeface="Tempus Sans ITC" pitchFamily="82" charset="0"/>
              </a:rPr>
              <a:t> coverage. </a:t>
            </a:r>
          </a:p>
          <a:p>
            <a:r>
              <a:rPr lang="en-US" dirty="0">
                <a:latin typeface="Tempus Sans ITC" pitchFamily="82" charset="0"/>
              </a:rPr>
              <a:t>Several factors are important in reducing light penetrating to a given depth of the water column: </a:t>
            </a:r>
          </a:p>
          <a:p>
            <a:pPr lvl="1"/>
            <a:r>
              <a:rPr lang="en-US" dirty="0">
                <a:latin typeface="Tempus Sans ITC" pitchFamily="82" charset="0"/>
              </a:rPr>
              <a:t>Absorption by other floating vegetation. </a:t>
            </a:r>
          </a:p>
          <a:p>
            <a:pPr lvl="1"/>
            <a:r>
              <a:rPr lang="en-US" dirty="0">
                <a:latin typeface="Tempus Sans ITC" pitchFamily="82" charset="0"/>
              </a:rPr>
              <a:t>Suspended and dissolved </a:t>
            </a:r>
            <a:r>
              <a:rPr lang="en-US" dirty="0" smtClean="0">
                <a:latin typeface="Tempus Sans ITC" pitchFamily="82" charset="0"/>
              </a:rPr>
              <a:t>substances input into lagoon. </a:t>
            </a:r>
            <a:endParaRPr lang="en-US" dirty="0">
              <a:latin typeface="Tempus Sans ITC" pitchFamily="82" charset="0"/>
            </a:endParaRPr>
          </a:p>
          <a:p>
            <a:pPr lvl="1"/>
            <a:r>
              <a:rPr lang="en-US" dirty="0">
                <a:latin typeface="Tempus Sans ITC" pitchFamily="82" charset="0"/>
              </a:rPr>
              <a:t>Color </a:t>
            </a:r>
            <a:r>
              <a:rPr lang="en-US" dirty="0" smtClean="0">
                <a:latin typeface="Tempus Sans ITC" pitchFamily="82" charset="0"/>
              </a:rPr>
              <a:t>of water due </a:t>
            </a:r>
            <a:r>
              <a:rPr lang="en-US" dirty="0">
                <a:latin typeface="Tempus Sans ITC" pitchFamily="82" charset="0"/>
              </a:rPr>
              <a:t>to dissolved organic materials. </a:t>
            </a:r>
          </a:p>
          <a:p>
            <a:pPr lvl="1"/>
            <a:r>
              <a:rPr lang="en-US" dirty="0">
                <a:latin typeface="Tempus Sans ITC" pitchFamily="82" charset="0"/>
              </a:rPr>
              <a:t>Eutrophication (excessive organic production and nutrient</a:t>
            </a:r>
          </a:p>
          <a:p>
            <a:endParaRPr lang="en-US" dirty="0" smtClean="0">
              <a:latin typeface="Tempus Sans ITC" pitchFamily="82" charset="0"/>
            </a:endParaRPr>
          </a:p>
          <a:p>
            <a:endParaRPr lang="en-US" dirty="0">
              <a:latin typeface="Tempus Sans ITC" pitchFamily="82"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Tempus Sans ITC" pitchFamily="82" charset="0"/>
              </a:rPr>
              <a:t>Spoil Islands</a:t>
            </a:r>
            <a:endParaRPr lang="en-US" dirty="0">
              <a:latin typeface="Tempus Sans ITC" pitchFamily="82" charset="0"/>
            </a:endParaRPr>
          </a:p>
        </p:txBody>
      </p:sp>
      <p:sp>
        <p:nvSpPr>
          <p:cNvPr id="3" name="Content Placeholder 2"/>
          <p:cNvSpPr>
            <a:spLocks noGrp="1"/>
          </p:cNvSpPr>
          <p:nvPr>
            <p:ph idx="1"/>
          </p:nvPr>
        </p:nvSpPr>
        <p:spPr/>
        <p:txBody>
          <a:bodyPr/>
          <a:lstStyle/>
          <a:p>
            <a:r>
              <a:rPr lang="en-US" sz="2800" dirty="0" smtClean="0">
                <a:latin typeface="Tempus Sans ITC" pitchFamily="82" charset="0"/>
              </a:rPr>
              <a:t>Over 200 Spoil islands were created in the 1950s when the </a:t>
            </a:r>
            <a:r>
              <a:rPr lang="en-US" sz="2800" dirty="0" err="1" smtClean="0">
                <a:latin typeface="Tempus Sans ITC" pitchFamily="82" charset="0"/>
              </a:rPr>
              <a:t>Intercoastal</a:t>
            </a:r>
            <a:r>
              <a:rPr lang="en-US" sz="2800" dirty="0" smtClean="0">
                <a:latin typeface="Tempus Sans ITC" pitchFamily="82" charset="0"/>
              </a:rPr>
              <a:t> was dredged.</a:t>
            </a:r>
          </a:p>
          <a:p>
            <a:r>
              <a:rPr lang="en-US" sz="2800" dirty="0" smtClean="0">
                <a:latin typeface="Tempus Sans ITC" pitchFamily="82" charset="0"/>
              </a:rPr>
              <a:t>The excess dirt was just piled up and created these islands.</a:t>
            </a:r>
          </a:p>
          <a:p>
            <a:r>
              <a:rPr lang="en-US" sz="2800" dirty="0" smtClean="0">
                <a:latin typeface="Tempus Sans ITC" pitchFamily="82" charset="0"/>
              </a:rPr>
              <a:t>Although the dredging did significant damage to </a:t>
            </a:r>
            <a:r>
              <a:rPr lang="en-US" sz="2800" dirty="0" err="1" smtClean="0">
                <a:latin typeface="Tempus Sans ITC" pitchFamily="82" charset="0"/>
              </a:rPr>
              <a:t>seagrass</a:t>
            </a:r>
            <a:r>
              <a:rPr lang="en-US" sz="2800" dirty="0" smtClean="0">
                <a:latin typeface="Tempus Sans ITC" pitchFamily="82" charset="0"/>
              </a:rPr>
              <a:t> beds, over time the islands are now home to mangrove trees. </a:t>
            </a:r>
            <a:endParaRPr lang="en-US" sz="2800" dirty="0">
              <a:latin typeface="Tempus Sans ITC" pitchFamily="82" charset="0"/>
            </a:endParaRPr>
          </a:p>
        </p:txBody>
      </p:sp>
      <p:pic>
        <p:nvPicPr>
          <p:cNvPr id="5" name="Picture 4" descr="220px-IndianRiverLagoon.jpg"/>
          <p:cNvPicPr>
            <a:picLocks noChangeAspect="1"/>
          </p:cNvPicPr>
          <p:nvPr/>
        </p:nvPicPr>
        <p:blipFill>
          <a:blip r:embed="rId2" cstate="print"/>
          <a:stretch>
            <a:fillRect/>
          </a:stretch>
        </p:blipFill>
        <p:spPr>
          <a:xfrm>
            <a:off x="4495800" y="4419600"/>
            <a:ext cx="3674342" cy="24384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71500" indent="-571500" algn="l">
              <a:buFont typeface="Arial" pitchFamily="34" charset="0"/>
              <a:buChar char="•"/>
            </a:pPr>
            <a:r>
              <a:rPr lang="en-US" dirty="0" smtClean="0">
                <a:latin typeface="Tempus Sans ITC" pitchFamily="82" charset="0"/>
              </a:rPr>
              <a:t>OYSTER REEFS</a:t>
            </a:r>
            <a:endParaRPr lang="en-US" dirty="0">
              <a:latin typeface="Tempus Sans ITC" pitchFamily="82" charset="0"/>
            </a:endParaRPr>
          </a:p>
        </p:txBody>
      </p:sp>
      <p:sp>
        <p:nvSpPr>
          <p:cNvPr id="3" name="Content Placeholder 2"/>
          <p:cNvSpPr>
            <a:spLocks noGrp="1"/>
          </p:cNvSpPr>
          <p:nvPr>
            <p:ph idx="1"/>
          </p:nvPr>
        </p:nvSpPr>
        <p:spPr/>
        <p:txBody>
          <a:bodyPr>
            <a:normAutofit fontScale="92500" lnSpcReduction="20000"/>
          </a:bodyPr>
          <a:lstStyle/>
          <a:p>
            <a:r>
              <a:rPr lang="en-US" b="1" dirty="0" smtClean="0">
                <a:latin typeface="Tempus Sans ITC" pitchFamily="82" charset="0"/>
              </a:rPr>
              <a:t>Oyster reefs in Florida are found in </a:t>
            </a:r>
            <a:r>
              <a:rPr lang="en-US" b="1" dirty="0" err="1" smtClean="0">
                <a:latin typeface="Tempus Sans ITC" pitchFamily="82" charset="0"/>
              </a:rPr>
              <a:t>nearshore</a:t>
            </a:r>
            <a:r>
              <a:rPr lang="en-US" b="1" dirty="0" smtClean="0">
                <a:latin typeface="Tempus Sans ITC" pitchFamily="82" charset="0"/>
              </a:rPr>
              <a:t> areas and estuaries of both coasts, but grow especially vigorously near estuarine river mouths where waters are brackish and less than 10 meters deep. </a:t>
            </a:r>
          </a:p>
          <a:p>
            <a:r>
              <a:rPr lang="en-US" b="1" dirty="0" smtClean="0">
                <a:latin typeface="Tempus Sans ITC" pitchFamily="82" charset="0"/>
              </a:rPr>
              <a:t>In </a:t>
            </a:r>
            <a:r>
              <a:rPr lang="en-US" b="1" dirty="0">
                <a:latin typeface="Tempus Sans ITC" pitchFamily="82" charset="0"/>
              </a:rPr>
              <a:t>addition to being commercially valuable, oyster reefs serve a number of important ecological roles in coastal systems: </a:t>
            </a:r>
            <a:endParaRPr lang="en-US" b="1" dirty="0" smtClean="0">
              <a:latin typeface="Tempus Sans ITC" pitchFamily="82" charset="0"/>
            </a:endParaRPr>
          </a:p>
          <a:p>
            <a:pPr lvl="2"/>
            <a:r>
              <a:rPr lang="en-US" b="1" dirty="0" smtClean="0">
                <a:latin typeface="Tempus Sans ITC" pitchFamily="82" charset="0"/>
              </a:rPr>
              <a:t>providing </a:t>
            </a:r>
            <a:r>
              <a:rPr lang="en-US" b="1" dirty="0">
                <a:latin typeface="Tempus Sans ITC" pitchFamily="82" charset="0"/>
              </a:rPr>
              <a:t>important habitat for a large number of </a:t>
            </a:r>
            <a:r>
              <a:rPr lang="en-US" b="1" dirty="0" smtClean="0">
                <a:latin typeface="Tempus Sans ITC" pitchFamily="82" charset="0"/>
              </a:rPr>
              <a:t>species</a:t>
            </a:r>
          </a:p>
          <a:p>
            <a:pPr lvl="2"/>
            <a:r>
              <a:rPr lang="en-US" b="1" dirty="0" smtClean="0">
                <a:latin typeface="Tempus Sans ITC" pitchFamily="82" charset="0"/>
              </a:rPr>
              <a:t>improving </a:t>
            </a:r>
            <a:r>
              <a:rPr lang="en-US" b="1" dirty="0">
                <a:latin typeface="Tempus Sans ITC" pitchFamily="82" charset="0"/>
              </a:rPr>
              <a:t>water </a:t>
            </a:r>
            <a:r>
              <a:rPr lang="en-US" b="1" dirty="0" smtClean="0">
                <a:latin typeface="Tempus Sans ITC" pitchFamily="82" charset="0"/>
              </a:rPr>
              <a:t>quality</a:t>
            </a:r>
          </a:p>
          <a:p>
            <a:pPr lvl="2"/>
            <a:r>
              <a:rPr lang="en-US" b="1" dirty="0" smtClean="0">
                <a:latin typeface="Tempus Sans ITC" pitchFamily="82" charset="0"/>
              </a:rPr>
              <a:t>stabilizing </a:t>
            </a:r>
            <a:r>
              <a:rPr lang="en-US" b="1" dirty="0">
                <a:latin typeface="Tempus Sans ITC" pitchFamily="82" charset="0"/>
              </a:rPr>
              <a:t>bottom </a:t>
            </a:r>
            <a:r>
              <a:rPr lang="en-US" b="1" dirty="0" smtClean="0">
                <a:latin typeface="Tempus Sans ITC" pitchFamily="82" charset="0"/>
              </a:rPr>
              <a:t>areas</a:t>
            </a:r>
          </a:p>
          <a:p>
            <a:pPr lvl="2"/>
            <a:r>
              <a:rPr lang="en-US" b="1" dirty="0" smtClean="0">
                <a:latin typeface="Tempus Sans ITC" pitchFamily="82" charset="0"/>
              </a:rPr>
              <a:t>influencing </a:t>
            </a:r>
            <a:r>
              <a:rPr lang="en-US" b="1" dirty="0">
                <a:latin typeface="Tempus Sans ITC" pitchFamily="82" charset="0"/>
              </a:rPr>
              <a:t>water circulation patterns within estuaries.</a:t>
            </a:r>
          </a:p>
          <a:p>
            <a:endParaRPr lang="en-US" b="1" dirty="0">
              <a:latin typeface="Tempus Sans ITC" pitchFamily="82"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Tempus Sans ITC" pitchFamily="82" charset="0"/>
              </a:rPr>
              <a:t>SALT MARSHES</a:t>
            </a:r>
            <a:endParaRPr lang="en-US" dirty="0">
              <a:latin typeface="Tempus Sans ITC" pitchFamily="82" charset="0"/>
            </a:endParaRPr>
          </a:p>
        </p:txBody>
      </p:sp>
      <p:sp>
        <p:nvSpPr>
          <p:cNvPr id="3" name="Content Placeholder 2"/>
          <p:cNvSpPr>
            <a:spLocks noGrp="1"/>
          </p:cNvSpPr>
          <p:nvPr>
            <p:ph idx="1"/>
          </p:nvPr>
        </p:nvSpPr>
        <p:spPr/>
        <p:txBody>
          <a:bodyPr>
            <a:normAutofit/>
          </a:bodyPr>
          <a:lstStyle/>
          <a:p>
            <a:r>
              <a:rPr lang="en-US" dirty="0" smtClean="0">
                <a:latin typeface="Tempus Sans ITC" pitchFamily="82" charset="0"/>
              </a:rPr>
              <a:t>By the 1970s, 75 percent of lagoon salt marshes were lost. Dikes built to separate 40,400 acres from the lagoon to control mosquito breeding eliminated juvenile fish nursery grounds.</a:t>
            </a:r>
          </a:p>
          <a:p>
            <a:endParaRPr lang="en-US" dirty="0">
              <a:latin typeface="Tempus Sans ITC" pitchFamily="82" charset="0"/>
            </a:endParaRPr>
          </a:p>
        </p:txBody>
      </p:sp>
      <p:pic>
        <p:nvPicPr>
          <p:cNvPr id="6146" name="Picture 2" descr="http://3.bp.blogspot.com/_wdtCRgVZ6yE/SjebtY54SHI/AAAAAAAAHVw/OWUKKvW_TyY/s400/Savannahs%2BState%2BPark%2BFort%2BPierce%2B2009%2B0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733800"/>
            <a:ext cx="3810000" cy="2857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pPr algn="l"/>
            <a:r>
              <a:rPr lang="en-US" dirty="0" smtClean="0">
                <a:latin typeface="Tempus Sans ITC" pitchFamily="82" charset="0"/>
              </a:rPr>
              <a:t>A Lagoon in Peril</a:t>
            </a:r>
            <a:endParaRPr lang="en-US" dirty="0">
              <a:latin typeface="Tempus Sans ITC" pitchFamily="82" charset="0"/>
            </a:endParaRPr>
          </a:p>
        </p:txBody>
      </p:sp>
      <p:sp>
        <p:nvSpPr>
          <p:cNvPr id="3" name="Content Placeholder 2"/>
          <p:cNvSpPr>
            <a:spLocks noGrp="1"/>
          </p:cNvSpPr>
          <p:nvPr>
            <p:ph idx="1"/>
          </p:nvPr>
        </p:nvSpPr>
        <p:spPr>
          <a:xfrm>
            <a:off x="30480" y="990600"/>
            <a:ext cx="8229600" cy="4525963"/>
          </a:xfrm>
        </p:spPr>
        <p:txBody>
          <a:bodyPr>
            <a:normAutofit fontScale="92500" lnSpcReduction="10000"/>
          </a:bodyPr>
          <a:lstStyle/>
          <a:p>
            <a:r>
              <a:rPr lang="en-US" b="1" dirty="0" smtClean="0">
                <a:latin typeface="Tempus Sans ITC" pitchFamily="82" charset="0"/>
              </a:rPr>
              <a:t>One of the more prevalent ecological problems to the Indian River Lagoon is storm water runoff. </a:t>
            </a:r>
          </a:p>
          <a:p>
            <a:pPr lvl="2"/>
            <a:r>
              <a:rPr lang="en-US" b="1" dirty="0" smtClean="0">
                <a:latin typeface="Tempus Sans ITC" pitchFamily="82" charset="0"/>
              </a:rPr>
              <a:t>comes from our roadways, parks, golf courses and other sources. </a:t>
            </a:r>
          </a:p>
          <a:p>
            <a:pPr lvl="2"/>
            <a:r>
              <a:rPr lang="en-US" b="1" dirty="0">
                <a:latin typeface="Tempus Sans ITC" pitchFamily="82" charset="0"/>
              </a:rPr>
              <a:t>Every summer storm sends millions of gallons of runoff into the lagoons sending petroleum products from roadways and nitrates/phosphates and other chemicals from yards and manicured landscaping. </a:t>
            </a:r>
          </a:p>
          <a:p>
            <a:pPr lvl="2"/>
            <a:r>
              <a:rPr lang="en-US" b="1" dirty="0">
                <a:latin typeface="Tempus Sans ITC" pitchFamily="82" charset="0"/>
              </a:rPr>
              <a:t>Wastewater and </a:t>
            </a:r>
            <a:r>
              <a:rPr lang="en-US" b="1" dirty="0" err="1">
                <a:latin typeface="Tempus Sans ITC" pitchFamily="82" charset="0"/>
              </a:rPr>
              <a:t>stormwater</a:t>
            </a:r>
            <a:r>
              <a:rPr lang="en-US" b="1" dirty="0">
                <a:latin typeface="Tempus Sans ITC" pitchFamily="82" charset="0"/>
              </a:rPr>
              <a:t> discharges deposit freshwater and pollutants promoting algal growth and </a:t>
            </a:r>
            <a:r>
              <a:rPr lang="en-US" b="1" dirty="0" err="1">
                <a:latin typeface="Tempus Sans ITC" pitchFamily="82" charset="0"/>
              </a:rPr>
              <a:t>seagrass</a:t>
            </a:r>
            <a:r>
              <a:rPr lang="en-US" b="1" dirty="0">
                <a:latin typeface="Tempus Sans ITC" pitchFamily="82" charset="0"/>
              </a:rPr>
              <a:t> destruction.</a:t>
            </a:r>
          </a:p>
          <a:p>
            <a:pPr lvl="2"/>
            <a:endParaRPr lang="en-US" b="1" dirty="0">
              <a:latin typeface="Tempus Sans ITC" pitchFamily="82" charset="0"/>
            </a:endParaRPr>
          </a:p>
        </p:txBody>
      </p:sp>
      <p:pic>
        <p:nvPicPr>
          <p:cNvPr id="14337" name="Picture 1"/>
          <p:cNvPicPr>
            <a:picLocks noChangeAspect="1" noChangeArrowheads="1"/>
          </p:cNvPicPr>
          <p:nvPr/>
        </p:nvPicPr>
        <p:blipFill>
          <a:blip r:embed="rId2" cstate="print"/>
          <a:srcRect/>
          <a:stretch>
            <a:fillRect/>
          </a:stretch>
        </p:blipFill>
        <p:spPr bwMode="auto">
          <a:xfrm>
            <a:off x="6172200" y="4935756"/>
            <a:ext cx="2876550" cy="1922244"/>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Tempus Sans ITC" pitchFamily="82" charset="0"/>
              </a:rPr>
              <a:t>A Lagoon in Peril</a:t>
            </a:r>
            <a:endParaRPr lang="en-US" dirty="0">
              <a:latin typeface="Tempus Sans ITC" pitchFamily="82" charset="0"/>
            </a:endParaRPr>
          </a:p>
        </p:txBody>
      </p:sp>
      <p:sp>
        <p:nvSpPr>
          <p:cNvPr id="3" name="Content Placeholder 2"/>
          <p:cNvSpPr>
            <a:spLocks noGrp="1"/>
          </p:cNvSpPr>
          <p:nvPr>
            <p:ph idx="1"/>
          </p:nvPr>
        </p:nvSpPr>
        <p:spPr>
          <a:xfrm>
            <a:off x="2286000" y="1295400"/>
            <a:ext cx="6781800" cy="4525963"/>
          </a:xfrm>
        </p:spPr>
        <p:txBody>
          <a:bodyPr>
            <a:normAutofit fontScale="92500" lnSpcReduction="10000"/>
          </a:bodyPr>
          <a:lstStyle/>
          <a:p>
            <a:r>
              <a:rPr lang="en-US" dirty="0" smtClean="0">
                <a:latin typeface="Tempus Sans ITC" pitchFamily="82" charset="0"/>
              </a:rPr>
              <a:t>In 1985, 45 domestic Wastewater Treatment Plants discharged more than 39 million gallons per day of treated wastewater to the IRL. </a:t>
            </a:r>
          </a:p>
          <a:p>
            <a:pPr lvl="2"/>
            <a:r>
              <a:rPr lang="en-US" dirty="0" smtClean="0">
                <a:latin typeface="Tempus Sans ITC" pitchFamily="82" charset="0"/>
              </a:rPr>
              <a:t>These plants discharged more than 1.7 million pounds of total nitrogen, 400,000 pounds of total phosphorous and 1.5 million pounds of total suspended solids to the IRL each year</a:t>
            </a:r>
            <a:r>
              <a:rPr lang="en-US" i="1" dirty="0" smtClean="0">
                <a:latin typeface="Tempus Sans ITC" pitchFamily="82" charset="0"/>
              </a:rPr>
              <a:t>. </a:t>
            </a:r>
          </a:p>
          <a:p>
            <a:pPr lvl="2"/>
            <a:r>
              <a:rPr lang="en-US" dirty="0">
                <a:latin typeface="Tempus Sans ITC" pitchFamily="82" charset="0"/>
              </a:rPr>
              <a:t>While raw sewage has been greatly eliminated from the lagoon, treated sewage and waste are evasive and killing tens of thousands of acres of sea grass each decade.</a:t>
            </a:r>
          </a:p>
          <a:p>
            <a:pPr lvl="2"/>
            <a:endParaRPr lang="en-US" dirty="0">
              <a:latin typeface="Tempus Sans ITC" pitchFamily="82" charset="0"/>
            </a:endParaRPr>
          </a:p>
        </p:txBody>
      </p:sp>
      <p:pic>
        <p:nvPicPr>
          <p:cNvPr id="4" name="Picture 1"/>
          <p:cNvPicPr>
            <a:picLocks noChangeAspect="1" noChangeArrowheads="1"/>
          </p:cNvPicPr>
          <p:nvPr/>
        </p:nvPicPr>
        <p:blipFill>
          <a:blip r:embed="rId2" cstate="print"/>
          <a:srcRect/>
          <a:stretch>
            <a:fillRect/>
          </a:stretch>
        </p:blipFill>
        <p:spPr bwMode="auto">
          <a:xfrm>
            <a:off x="152400" y="4675812"/>
            <a:ext cx="2990850" cy="1998037"/>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Tempus Sans ITC" pitchFamily="82" charset="0"/>
              </a:rPr>
              <a:t>A Lagoon in Peril</a:t>
            </a:r>
            <a:endParaRPr lang="en-US" dirty="0">
              <a:latin typeface="Tempus Sans ITC" pitchFamily="82" charset="0"/>
            </a:endParaRPr>
          </a:p>
        </p:txBody>
      </p:sp>
      <p:sp>
        <p:nvSpPr>
          <p:cNvPr id="3" name="Content Placeholder 2"/>
          <p:cNvSpPr>
            <a:spLocks noGrp="1"/>
          </p:cNvSpPr>
          <p:nvPr>
            <p:ph idx="1"/>
          </p:nvPr>
        </p:nvSpPr>
        <p:spPr/>
        <p:txBody>
          <a:bodyPr>
            <a:normAutofit/>
          </a:bodyPr>
          <a:lstStyle/>
          <a:p>
            <a:r>
              <a:rPr lang="en-US" dirty="0" smtClean="0">
                <a:latin typeface="Tempus Sans ITC" pitchFamily="82" charset="0"/>
              </a:rPr>
              <a:t>St. Johns River marshes and Lake Okeechobee discharges </a:t>
            </a:r>
            <a:r>
              <a:rPr lang="en-US" dirty="0">
                <a:latin typeface="Tempus Sans ITC" pitchFamily="82" charset="0"/>
              </a:rPr>
              <a:t>a</a:t>
            </a:r>
            <a:r>
              <a:rPr lang="en-US" dirty="0" smtClean="0">
                <a:latin typeface="Tempus Sans ITC" pitchFamily="82" charset="0"/>
              </a:rPr>
              <a:t>re drained into the lagoon. </a:t>
            </a:r>
          </a:p>
          <a:p>
            <a:pPr lvl="2"/>
            <a:r>
              <a:rPr lang="en-US" dirty="0" smtClean="0">
                <a:latin typeface="Tempus Sans ITC" pitchFamily="82" charset="0"/>
              </a:rPr>
              <a:t>Excessive freshwater degrades shellfish habitat and carries soils and pollutants (primarily nitrogen and phosphorus) into the lagoon, fostering algal growth and killing sea grasses. </a:t>
            </a:r>
          </a:p>
          <a:p>
            <a:endParaRPr lang="en-US" dirty="0">
              <a:latin typeface="Tempus Sans ITC" pitchFamily="82"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latin typeface="Tempus Sans ITC" pitchFamily="82" charset="0"/>
              </a:rPr>
              <a:t>What is a lagoon?</a:t>
            </a:r>
            <a:endParaRPr lang="en-US" dirty="0">
              <a:latin typeface="Tempus Sans ITC" pitchFamily="82" charset="0"/>
            </a:endParaRPr>
          </a:p>
        </p:txBody>
      </p:sp>
      <p:sp>
        <p:nvSpPr>
          <p:cNvPr id="3" name="Content Placeholder 2"/>
          <p:cNvSpPr>
            <a:spLocks noGrp="1"/>
          </p:cNvSpPr>
          <p:nvPr>
            <p:ph idx="1"/>
          </p:nvPr>
        </p:nvSpPr>
        <p:spPr/>
        <p:txBody>
          <a:bodyPr>
            <a:normAutofit/>
          </a:bodyPr>
          <a:lstStyle/>
          <a:p>
            <a:r>
              <a:rPr lang="en-US" dirty="0" smtClean="0">
                <a:latin typeface="Tempus Sans ITC" pitchFamily="82" charset="0"/>
              </a:rPr>
              <a:t>Lagoons are classified into 3 main types:  </a:t>
            </a:r>
          </a:p>
          <a:p>
            <a:pPr lvl="2"/>
            <a:r>
              <a:rPr lang="en-US" dirty="0" smtClean="0">
                <a:latin typeface="Tempus Sans ITC" pitchFamily="82" charset="0"/>
              </a:rPr>
              <a:t>leaky lagoons</a:t>
            </a:r>
          </a:p>
          <a:p>
            <a:pPr lvl="3"/>
            <a:r>
              <a:rPr lang="en-US" dirty="0">
                <a:latin typeface="Tempus Sans ITC" pitchFamily="82" charset="0"/>
              </a:rPr>
              <a:t>Leaky lagoons have wide tidal channels, fast currents and unimpaired exchange of water with the ocean. </a:t>
            </a:r>
            <a:endParaRPr lang="en-US" dirty="0" smtClean="0">
              <a:latin typeface="Tempus Sans ITC" pitchFamily="82" charset="0"/>
            </a:endParaRPr>
          </a:p>
          <a:p>
            <a:pPr lvl="2"/>
            <a:r>
              <a:rPr lang="en-US" dirty="0" smtClean="0">
                <a:latin typeface="Tempus Sans ITC" pitchFamily="82" charset="0"/>
              </a:rPr>
              <a:t>choked lagoons</a:t>
            </a:r>
          </a:p>
          <a:p>
            <a:pPr lvl="3"/>
            <a:r>
              <a:rPr lang="en-US" dirty="0">
                <a:latin typeface="Tempus Sans ITC" pitchFamily="82" charset="0"/>
              </a:rPr>
              <a:t>Choked lagoons occur along high energy coastlines and have one or more long narrow channels which restrict water exchange with the ocean.  Circulation within this type of lagoon is dominated by wind patterns. </a:t>
            </a:r>
          </a:p>
          <a:p>
            <a:pPr lvl="3"/>
            <a:endParaRPr lang="en-US" dirty="0" smtClean="0">
              <a:latin typeface="Tempus Sans ITC" pitchFamily="82" charset="0"/>
            </a:endParaRPr>
          </a:p>
          <a:p>
            <a:pPr lvl="2"/>
            <a:r>
              <a:rPr lang="en-US" dirty="0" smtClean="0">
                <a:latin typeface="Tempus Sans ITC" pitchFamily="82" charset="0"/>
              </a:rPr>
              <a:t>restricted lagoons</a:t>
            </a:r>
          </a:p>
          <a:p>
            <a:endParaRPr lang="en-US" dirty="0" smtClean="0">
              <a:latin typeface="Tempus Sans ITC" pitchFamily="82" charset="0"/>
            </a:endParaRPr>
          </a:p>
          <a:p>
            <a:endParaRPr lang="en-US" dirty="0">
              <a:latin typeface="Tempus Sans ITC" pitchFamily="82" charset="0"/>
            </a:endParaRPr>
          </a:p>
        </p:txBody>
      </p:sp>
      <p:pic>
        <p:nvPicPr>
          <p:cNvPr id="73729" name="Picture 1"/>
          <p:cNvPicPr>
            <a:picLocks noChangeAspect="1" noChangeArrowheads="1"/>
          </p:cNvPicPr>
          <p:nvPr/>
        </p:nvPicPr>
        <p:blipFill rotWithShape="1">
          <a:blip r:embed="rId2" cstate="print"/>
          <a:srcRect r="23977" b="16475"/>
          <a:stretch/>
        </p:blipFill>
        <p:spPr bwMode="auto">
          <a:xfrm>
            <a:off x="6447905" y="4953001"/>
            <a:ext cx="2330336" cy="16002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latin typeface="Tempus Sans ITC" pitchFamily="82" charset="0"/>
              </a:rPr>
              <a:t>A Lagoon in Peril</a:t>
            </a:r>
            <a:endParaRPr lang="en-US" dirty="0"/>
          </a:p>
        </p:txBody>
      </p:sp>
      <p:sp>
        <p:nvSpPr>
          <p:cNvPr id="3" name="Content Placeholder 2"/>
          <p:cNvSpPr>
            <a:spLocks noGrp="1"/>
          </p:cNvSpPr>
          <p:nvPr>
            <p:ph idx="1"/>
          </p:nvPr>
        </p:nvSpPr>
        <p:spPr>
          <a:xfrm>
            <a:off x="457200" y="1600200"/>
            <a:ext cx="4953000" cy="5105400"/>
          </a:xfrm>
        </p:spPr>
        <p:txBody>
          <a:bodyPr>
            <a:normAutofit fontScale="92500"/>
          </a:bodyPr>
          <a:lstStyle/>
          <a:p>
            <a:r>
              <a:rPr lang="en-US" dirty="0" err="1" smtClean="0">
                <a:latin typeface="Tempus Sans ITC" pitchFamily="82" charset="0"/>
              </a:rPr>
              <a:t>Seagrass</a:t>
            </a:r>
            <a:r>
              <a:rPr lang="en-US" dirty="0" smtClean="0">
                <a:latin typeface="Tempus Sans ITC" pitchFamily="82" charset="0"/>
              </a:rPr>
              <a:t> beds and mangroves are destroyed and dredged for building</a:t>
            </a:r>
          </a:p>
          <a:p>
            <a:r>
              <a:rPr lang="en-US" dirty="0" smtClean="0">
                <a:latin typeface="Tempus Sans ITC" pitchFamily="82" charset="0"/>
              </a:rPr>
              <a:t>Contaminants in the IRL contributing to:</a:t>
            </a:r>
          </a:p>
          <a:p>
            <a:pPr lvl="2"/>
            <a:r>
              <a:rPr lang="en-US" dirty="0" smtClean="0">
                <a:latin typeface="Tempus Sans ITC" pitchFamily="82" charset="0"/>
              </a:rPr>
              <a:t>Eutrophication</a:t>
            </a:r>
            <a:endParaRPr lang="en-US" dirty="0" smtClean="0">
              <a:latin typeface="Tempus Sans ITC" pitchFamily="82" charset="0"/>
            </a:endParaRPr>
          </a:p>
          <a:p>
            <a:pPr lvl="2"/>
            <a:r>
              <a:rPr lang="en-US" dirty="0" smtClean="0">
                <a:latin typeface="Tempus Sans ITC" pitchFamily="82" charset="0"/>
              </a:rPr>
              <a:t>Immunosuppression in marine animals</a:t>
            </a:r>
          </a:p>
          <a:p>
            <a:pPr lvl="2"/>
            <a:r>
              <a:rPr lang="en-US" dirty="0" smtClean="0">
                <a:latin typeface="Tempus Sans ITC" pitchFamily="82" charset="0"/>
              </a:rPr>
              <a:t>Depletion of marine organism populations</a:t>
            </a:r>
          </a:p>
          <a:p>
            <a:pPr lvl="2"/>
            <a:r>
              <a:rPr lang="en-US" dirty="0" smtClean="0">
                <a:latin typeface="Tempus Sans ITC" pitchFamily="82" charset="0"/>
              </a:rPr>
              <a:t>Occurrence of antibiotic resistant bacteria in the lagoon</a:t>
            </a:r>
          </a:p>
        </p:txBody>
      </p:sp>
      <p:pic>
        <p:nvPicPr>
          <p:cNvPr id="7170" name="Picture 2" descr="http://consciousbreathadventures.com/wp-content/uploads/2011/06/dolphinwtumours-400x26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048000"/>
            <a:ext cx="2520901" cy="1676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172" name="Picture 4" descr="http://theturtletour.com/wp-content/uploads/2011/10/Fibropapillomatos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876800"/>
            <a:ext cx="2438400" cy="1828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60037" y="3188454"/>
            <a:ext cx="2159566" cy="307777"/>
          </a:xfrm>
          <a:prstGeom prst="rect">
            <a:avLst/>
          </a:prstGeom>
          <a:noFill/>
        </p:spPr>
        <p:txBody>
          <a:bodyPr wrap="none" rtlCol="0">
            <a:spAutoFit/>
          </a:bodyPr>
          <a:lstStyle/>
          <a:p>
            <a:r>
              <a:rPr lang="en-US" sz="1400" dirty="0" smtClean="0">
                <a:solidFill>
                  <a:srgbClr val="F8F8F8"/>
                </a:solidFill>
                <a:latin typeface="Tempus Sans ITC" pitchFamily="82" charset="0"/>
              </a:rPr>
              <a:t>Dolphin with </a:t>
            </a:r>
            <a:r>
              <a:rPr lang="en-US" sz="1400" dirty="0" err="1" smtClean="0">
                <a:solidFill>
                  <a:srgbClr val="F8F8F8"/>
                </a:solidFill>
                <a:latin typeface="Tempus Sans ITC" pitchFamily="82" charset="0"/>
              </a:rPr>
              <a:t>lobomycosis</a:t>
            </a:r>
            <a:endParaRPr lang="en-US" sz="1400" dirty="0">
              <a:solidFill>
                <a:srgbClr val="F8F8F8"/>
              </a:solidFill>
              <a:latin typeface="Tempus Sans ITC" pitchFamily="82" charset="0"/>
            </a:endParaRPr>
          </a:p>
        </p:txBody>
      </p:sp>
      <p:sp>
        <p:nvSpPr>
          <p:cNvPr id="7" name="TextBox 6"/>
          <p:cNvSpPr txBox="1"/>
          <p:nvPr/>
        </p:nvSpPr>
        <p:spPr>
          <a:xfrm>
            <a:off x="6276667" y="5029200"/>
            <a:ext cx="2140330" cy="307777"/>
          </a:xfrm>
          <a:prstGeom prst="rect">
            <a:avLst/>
          </a:prstGeom>
          <a:noFill/>
        </p:spPr>
        <p:txBody>
          <a:bodyPr wrap="none" rtlCol="0">
            <a:spAutoFit/>
          </a:bodyPr>
          <a:lstStyle/>
          <a:p>
            <a:r>
              <a:rPr lang="en-US" sz="1400" dirty="0" smtClean="0">
                <a:solidFill>
                  <a:srgbClr val="F8F8F8"/>
                </a:solidFill>
                <a:latin typeface="Tempus Sans ITC" pitchFamily="82" charset="0"/>
              </a:rPr>
              <a:t>Turtle with papillomavirus</a:t>
            </a:r>
            <a:endParaRPr lang="en-US" sz="1400" dirty="0">
              <a:solidFill>
                <a:srgbClr val="F8F8F8"/>
              </a:solidFill>
              <a:latin typeface="Tempus Sans ITC" pitchFamily="82" charset="0"/>
            </a:endParaRPr>
          </a:p>
        </p:txBody>
      </p:sp>
    </p:spTree>
    <p:extLst>
      <p:ext uri="{BB962C8B-B14F-4D97-AF65-F5344CB8AC3E}">
        <p14:creationId xmlns:p14="http://schemas.microsoft.com/office/powerpoint/2010/main" val="23097120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Tempus Sans ITC" pitchFamily="82" charset="0"/>
              </a:rPr>
              <a:t>Progress</a:t>
            </a:r>
            <a:endParaRPr lang="en-US" dirty="0">
              <a:latin typeface="Tempus Sans ITC" pitchFamily="82" charset="0"/>
            </a:endParaRPr>
          </a:p>
        </p:txBody>
      </p:sp>
      <p:sp>
        <p:nvSpPr>
          <p:cNvPr id="3" name="Content Placeholder 2"/>
          <p:cNvSpPr>
            <a:spLocks noGrp="1"/>
          </p:cNvSpPr>
          <p:nvPr>
            <p:ph idx="1"/>
          </p:nvPr>
        </p:nvSpPr>
        <p:spPr/>
        <p:txBody>
          <a:bodyPr/>
          <a:lstStyle/>
          <a:p>
            <a:r>
              <a:rPr lang="en-US" dirty="0" smtClean="0">
                <a:latin typeface="Tempus Sans ITC" pitchFamily="82" charset="0"/>
              </a:rPr>
              <a:t>The Surface Water Improvement and Management (SWIM) Act of 1987 (Chapter 373.453  373.459, Florida Statutes) was established to aid in the restoration of priority water bodies throughout Florida.</a:t>
            </a:r>
          </a:p>
          <a:p>
            <a:r>
              <a:rPr lang="en-US" dirty="0" smtClean="0">
                <a:latin typeface="Tempus Sans ITC" pitchFamily="82" charset="0"/>
              </a:rPr>
              <a:t>Restoration of oyster reefs</a:t>
            </a:r>
          </a:p>
          <a:p>
            <a:r>
              <a:rPr lang="en-US" dirty="0" smtClean="0">
                <a:latin typeface="Tempus Sans ITC" pitchFamily="82" charset="0"/>
              </a:rPr>
              <a:t>Protection of mangrove and </a:t>
            </a:r>
            <a:r>
              <a:rPr lang="en-US" dirty="0" err="1" smtClean="0">
                <a:latin typeface="Tempus Sans ITC" pitchFamily="82" charset="0"/>
              </a:rPr>
              <a:t>seagrass</a:t>
            </a:r>
            <a:r>
              <a:rPr lang="en-US" dirty="0" smtClean="0">
                <a:latin typeface="Tempus Sans ITC" pitchFamily="82" charset="0"/>
              </a:rPr>
              <a:t> areas</a:t>
            </a:r>
          </a:p>
          <a:p>
            <a:r>
              <a:rPr lang="en-US" dirty="0" smtClean="0">
                <a:latin typeface="Tempus Sans ITC" pitchFamily="82" charset="0"/>
              </a:rPr>
              <a:t>Contamination monitoring</a:t>
            </a:r>
            <a:endParaRPr lang="en-US" dirty="0">
              <a:latin typeface="Tempus Sans ITC" pitchFamily="82"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a:latin typeface="Tempus Sans ITC" pitchFamily="82" charset="0"/>
                <a:hlinkClick r:id="rId2"/>
              </a:rPr>
              <a:t>http://</a:t>
            </a:r>
            <a:r>
              <a:rPr lang="en-US" sz="2400" dirty="0" smtClean="0">
                <a:latin typeface="Tempus Sans ITC" pitchFamily="82" charset="0"/>
                <a:hlinkClick r:id="rId2"/>
              </a:rPr>
              <a:t>www.teamorca.org/cfiles/about_orca.cfm</a:t>
            </a:r>
            <a:endParaRPr lang="en-US" sz="2400" dirty="0" smtClean="0">
              <a:latin typeface="Tempus Sans ITC" pitchFamily="82" charset="0"/>
            </a:endParaRPr>
          </a:p>
          <a:p>
            <a:endParaRPr lang="en-US" sz="2400" dirty="0">
              <a:latin typeface="Tempus Sans ITC" pitchFamily="82" charset="0"/>
            </a:endParaRPr>
          </a:p>
          <a:p>
            <a:endParaRPr lang="en-US" sz="2400" dirty="0" smtClean="0">
              <a:latin typeface="Tempus Sans ITC" pitchFamily="82" charset="0"/>
            </a:endParaRPr>
          </a:p>
          <a:p>
            <a:r>
              <a:rPr lang="en-US" sz="2400" dirty="0">
                <a:latin typeface="Tempus Sans ITC" pitchFamily="82" charset="0"/>
                <a:hlinkClick r:id="rId3"/>
              </a:rPr>
              <a:t>http://</a:t>
            </a:r>
            <a:r>
              <a:rPr lang="en-US" sz="2400" dirty="0" smtClean="0">
                <a:latin typeface="Tempus Sans ITC" pitchFamily="82" charset="0"/>
                <a:hlinkClick r:id="rId3"/>
              </a:rPr>
              <a:t>www.floridaocean.org/p/2/home</a:t>
            </a:r>
            <a:endParaRPr lang="en-US" sz="2400" dirty="0" smtClean="0">
              <a:latin typeface="Tempus Sans ITC" pitchFamily="82" charset="0"/>
            </a:endParaRPr>
          </a:p>
          <a:p>
            <a:endParaRPr lang="en-US" sz="2400" dirty="0">
              <a:latin typeface="Tempus Sans ITC" pitchFamily="82" charset="0"/>
            </a:endParaRPr>
          </a:p>
          <a:p>
            <a:endParaRPr lang="en-US" sz="2400" dirty="0" smtClean="0">
              <a:latin typeface="Tempus Sans ITC" pitchFamily="82" charset="0"/>
            </a:endParaRPr>
          </a:p>
          <a:p>
            <a:r>
              <a:rPr lang="en-US" sz="2400" dirty="0">
                <a:latin typeface="Tempus Sans ITC" pitchFamily="82" charset="0"/>
                <a:hlinkClick r:id="rId4"/>
              </a:rPr>
              <a:t>http://www.sms.si.edu</a:t>
            </a:r>
            <a:r>
              <a:rPr lang="en-US" sz="2400" dirty="0" smtClean="0">
                <a:latin typeface="Tempus Sans ITC" pitchFamily="82" charset="0"/>
                <a:hlinkClick r:id="rId4"/>
              </a:rPr>
              <a:t>/</a:t>
            </a:r>
            <a:endParaRPr lang="en-US" sz="2400" dirty="0" smtClean="0">
              <a:latin typeface="Tempus Sans ITC" pitchFamily="82" charset="0"/>
            </a:endParaRPr>
          </a:p>
          <a:p>
            <a:endParaRPr lang="en-US" sz="2400" dirty="0">
              <a:latin typeface="Tempus Sans ITC" pitchFamily="82" charset="0"/>
            </a:endParaRPr>
          </a:p>
        </p:txBody>
      </p:sp>
      <p:pic>
        <p:nvPicPr>
          <p:cNvPr id="8194" name="Picture 2" descr="ORCA Ocean Research and Conservation Association">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2133599"/>
            <a:ext cx="2800350" cy="59581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Florida Oceanographic Stuart, F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34075" y="3429000"/>
            <a:ext cx="2828925" cy="80826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t0.gstatic.com/images?q=tbn:ANd9GcT9CEswYQjrof6gTmTN5JRXAzbm0hYVKIuNUnph-krDdTdpUN-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04416" y="4724400"/>
            <a:ext cx="3058584" cy="64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87365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1400175"/>
            <a:ext cx="2667000" cy="1143000"/>
          </a:xfrm>
        </p:spPr>
        <p:txBody>
          <a:bodyPr>
            <a:normAutofit fontScale="90000"/>
          </a:bodyPr>
          <a:lstStyle/>
          <a:p>
            <a:r>
              <a:rPr lang="en-US" dirty="0" smtClean="0">
                <a:latin typeface="Tempus Sans ITC" pitchFamily="82" charset="0"/>
              </a:rPr>
              <a:t>Remember all drains lead to the ocean!</a:t>
            </a:r>
            <a:endParaRPr lang="en-US" dirty="0">
              <a:latin typeface="Tempus Sans ITC" pitchFamily="82" charset="0"/>
            </a:endParaRPr>
          </a:p>
        </p:txBody>
      </p:sp>
      <p:pic>
        <p:nvPicPr>
          <p:cNvPr id="6" name="Content Placeholder 5" descr="IRL_tag.gif"/>
          <p:cNvPicPr>
            <a:picLocks noGrp="1" noChangeAspect="1"/>
          </p:cNvPicPr>
          <p:nvPr>
            <p:ph idx="1"/>
          </p:nvPr>
        </p:nvPicPr>
        <p:blipFill>
          <a:blip r:embed="rId2" cstate="print"/>
          <a:stretch>
            <a:fillRect/>
          </a:stretch>
        </p:blipFill>
        <p:spPr>
          <a:xfrm>
            <a:off x="2286000" y="3962400"/>
            <a:ext cx="4999038" cy="2499519"/>
          </a:xfrm>
          <a:prstGeom prst="rect">
            <a:avLst/>
          </a:prstGeom>
          <a:ln>
            <a:noFill/>
          </a:ln>
          <a:effectLst>
            <a:outerShdw blurRad="292100" dist="139700" dir="2700000" algn="tl" rotWithShape="0">
              <a:srgbClr val="333333">
                <a:alpha val="65000"/>
              </a:srgbClr>
            </a:outerShdw>
          </a:effectLst>
        </p:spPr>
      </p:pic>
      <p:pic>
        <p:nvPicPr>
          <p:cNvPr id="9218" name="Picture 2" descr="http://t2.gstatic.com/images?q=tbn:ANd9GcRdyA-umaQZ3kO_Dce2Ex4QtIkqqqnYKmsTJ6FhnCgbBkAkv7k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71474"/>
            <a:ext cx="3200400" cy="32004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latin typeface="Tempus Sans ITC" pitchFamily="82" charset="0"/>
              </a:rPr>
              <a:t>What is a lagoon?</a:t>
            </a:r>
            <a:endParaRPr lang="en-US" dirty="0">
              <a:latin typeface="Tempus Sans ITC" pitchFamily="82" charset="0"/>
            </a:endParaRPr>
          </a:p>
        </p:txBody>
      </p:sp>
      <p:sp>
        <p:nvSpPr>
          <p:cNvPr id="3" name="Content Placeholder 2"/>
          <p:cNvSpPr>
            <a:spLocks noGrp="1"/>
          </p:cNvSpPr>
          <p:nvPr>
            <p:ph idx="1"/>
          </p:nvPr>
        </p:nvSpPr>
        <p:spPr/>
        <p:txBody>
          <a:bodyPr>
            <a:normAutofit/>
          </a:bodyPr>
          <a:lstStyle/>
          <a:p>
            <a:r>
              <a:rPr lang="en-US" dirty="0" smtClean="0">
                <a:latin typeface="Tempus Sans ITC" pitchFamily="82" charset="0"/>
              </a:rPr>
              <a:t>Restricted lagoons </a:t>
            </a:r>
          </a:p>
          <a:p>
            <a:pPr lvl="2"/>
            <a:r>
              <a:rPr lang="en-US" dirty="0" smtClean="0">
                <a:latin typeface="Tempus Sans ITC" pitchFamily="82" charset="0"/>
              </a:rPr>
              <a:t>have multiple channels, well defined exchange with the ocean, and tend to show a net seaward transport of water. </a:t>
            </a:r>
          </a:p>
          <a:p>
            <a:pPr lvl="2"/>
            <a:r>
              <a:rPr lang="en-US" dirty="0" smtClean="0">
                <a:latin typeface="Tempus Sans ITC" pitchFamily="82" charset="0"/>
              </a:rPr>
              <a:t>Wind patterns in restricted lagoons can also cause surface currents to develop, thus helping to transport large volumes of water downwind.  </a:t>
            </a:r>
          </a:p>
          <a:p>
            <a:pPr lvl="2"/>
            <a:endParaRPr lang="en-US" dirty="0">
              <a:latin typeface="Tempus Sans ITC" pitchFamily="82" charset="0"/>
            </a:endParaRPr>
          </a:p>
          <a:p>
            <a:pPr lvl="2"/>
            <a:r>
              <a:rPr lang="en-US" dirty="0" smtClean="0">
                <a:latin typeface="Tempus Sans ITC" pitchFamily="82" charset="0"/>
              </a:rPr>
              <a:t>The Indian River Lagoon is a restricted type lagoon.</a:t>
            </a:r>
            <a:endParaRPr lang="en-US" dirty="0">
              <a:latin typeface="Tempus Sans ITC" pitchFamily="82"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latin typeface="Tempus Sans ITC" pitchFamily="82" charset="0"/>
              </a:rPr>
              <a:t>IRL Facts</a:t>
            </a:r>
            <a:endParaRPr lang="en-US" dirty="0">
              <a:latin typeface="Tempus Sans ITC" pitchFamily="82" charset="0"/>
            </a:endParaRPr>
          </a:p>
        </p:txBody>
      </p:sp>
      <p:sp>
        <p:nvSpPr>
          <p:cNvPr id="3" name="Content Placeholder 2"/>
          <p:cNvSpPr>
            <a:spLocks noGrp="1"/>
          </p:cNvSpPr>
          <p:nvPr>
            <p:ph idx="1"/>
          </p:nvPr>
        </p:nvSpPr>
        <p:spPr>
          <a:xfrm>
            <a:off x="457200" y="1905000"/>
            <a:ext cx="8229600" cy="4953000"/>
          </a:xfrm>
        </p:spPr>
        <p:txBody>
          <a:bodyPr>
            <a:normAutofit fontScale="92500" lnSpcReduction="20000"/>
          </a:bodyPr>
          <a:lstStyle/>
          <a:p>
            <a:r>
              <a:rPr lang="en-US" dirty="0" smtClean="0">
                <a:latin typeface="Tempus Sans ITC" pitchFamily="82" charset="0"/>
              </a:rPr>
              <a:t>156 miles long  </a:t>
            </a:r>
            <a:endParaRPr lang="en-US" dirty="0">
              <a:latin typeface="Tempus Sans ITC" pitchFamily="82" charset="0"/>
            </a:endParaRPr>
          </a:p>
          <a:p>
            <a:r>
              <a:rPr lang="en-US" dirty="0">
                <a:latin typeface="Tempus Sans ITC" pitchFamily="82" charset="0"/>
              </a:rPr>
              <a:t>E</a:t>
            </a:r>
            <a:r>
              <a:rPr lang="en-US" dirty="0" smtClean="0">
                <a:latin typeface="Tempus Sans ITC" pitchFamily="82" charset="0"/>
              </a:rPr>
              <a:t>xtends from Ponce De Leon Inlet in Volusia County to Jupiter Inlet in Palm Beach County.  </a:t>
            </a:r>
          </a:p>
          <a:p>
            <a:endParaRPr lang="en-US" dirty="0" smtClean="0">
              <a:latin typeface="Tempus Sans ITC" pitchFamily="82" charset="0"/>
            </a:endParaRPr>
          </a:p>
          <a:p>
            <a:r>
              <a:rPr lang="en-US" dirty="0" smtClean="0">
                <a:latin typeface="Tempus Sans ITC" pitchFamily="82" charset="0"/>
              </a:rPr>
              <a:t>Width</a:t>
            </a:r>
          </a:p>
          <a:p>
            <a:pPr lvl="2"/>
            <a:r>
              <a:rPr lang="en-US" dirty="0" smtClean="0">
                <a:latin typeface="Tempus Sans ITC" pitchFamily="82" charset="0"/>
              </a:rPr>
              <a:t>½ to 5 miles</a:t>
            </a:r>
          </a:p>
          <a:p>
            <a:r>
              <a:rPr lang="en-US" dirty="0" smtClean="0">
                <a:latin typeface="Tempus Sans ITC" pitchFamily="82" charset="0"/>
              </a:rPr>
              <a:t>Depth</a:t>
            </a:r>
          </a:p>
          <a:p>
            <a:pPr lvl="2"/>
            <a:r>
              <a:rPr lang="en-US" dirty="0" smtClean="0">
                <a:latin typeface="Tempus Sans ITC" pitchFamily="82" charset="0"/>
              </a:rPr>
              <a:t>Averages 3ft (0.91m)</a:t>
            </a:r>
          </a:p>
          <a:p>
            <a:endParaRPr lang="en-US" dirty="0" smtClean="0">
              <a:latin typeface="Tempus Sans ITC" pitchFamily="82" charset="0"/>
            </a:endParaRPr>
          </a:p>
          <a:p>
            <a:endParaRPr lang="en-US" dirty="0" smtClean="0">
              <a:latin typeface="Tempus Sans ITC" pitchFamily="82" charset="0"/>
            </a:endParaRPr>
          </a:p>
          <a:p>
            <a:pPr>
              <a:buNone/>
            </a:pPr>
            <a:r>
              <a:rPr lang="en-US" dirty="0" smtClean="0">
                <a:latin typeface="Tempus Sans ITC" pitchFamily="82" charset="0"/>
              </a:rPr>
              <a:t> </a:t>
            </a:r>
            <a:r>
              <a:rPr lang="en-US" dirty="0" smtClean="0">
                <a:latin typeface="Tempus Sans ITC" pitchFamily="82" charset="0"/>
                <a:hlinkClick r:id="rId2" tooltip="Red drum"/>
              </a:rPr>
              <a:t> </a:t>
            </a:r>
            <a:endParaRPr lang="en-US" dirty="0" smtClean="0">
              <a:latin typeface="Tempus Sans ITC" pitchFamily="82"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latin typeface="Tempus Sans ITC" pitchFamily="82" charset="0"/>
              </a:rPr>
              <a:t>The </a:t>
            </a:r>
            <a:r>
              <a:rPr lang="en-US" b="1" dirty="0" smtClean="0">
                <a:latin typeface="Tempus Sans ITC" pitchFamily="82" charset="0"/>
              </a:rPr>
              <a:t>Indian River Lagoon</a:t>
            </a:r>
            <a:r>
              <a:rPr lang="en-US" dirty="0" smtClean="0">
                <a:latin typeface="Tempus Sans ITC" pitchFamily="82" charset="0"/>
              </a:rPr>
              <a:t> </a:t>
            </a:r>
          </a:p>
          <a:p>
            <a:pPr marL="0" indent="0">
              <a:buNone/>
            </a:pPr>
            <a:r>
              <a:rPr lang="en-US" dirty="0" smtClean="0">
                <a:latin typeface="Tempus Sans ITC" pitchFamily="82" charset="0"/>
              </a:rPr>
              <a:t>is a grouping of three lagoons:  </a:t>
            </a:r>
          </a:p>
          <a:p>
            <a:pPr lvl="2"/>
            <a:r>
              <a:rPr lang="en-US" dirty="0" smtClean="0">
                <a:latin typeface="Tempus Sans ITC" pitchFamily="82" charset="0"/>
              </a:rPr>
              <a:t>Mosquito Lagoon, </a:t>
            </a:r>
          </a:p>
          <a:p>
            <a:pPr lvl="2"/>
            <a:r>
              <a:rPr lang="en-US" dirty="0" smtClean="0">
                <a:latin typeface="Tempus Sans ITC" pitchFamily="82" charset="0"/>
              </a:rPr>
              <a:t>Banana River and the </a:t>
            </a:r>
          </a:p>
          <a:p>
            <a:pPr lvl="2"/>
            <a:r>
              <a:rPr lang="en-US" dirty="0" smtClean="0">
                <a:latin typeface="Tempus Sans ITC" pitchFamily="82" charset="0"/>
              </a:rPr>
              <a:t>Indian River.</a:t>
            </a:r>
            <a:endParaRPr lang="en-US" dirty="0">
              <a:latin typeface="Tempus Sans ITC" pitchFamily="82" charset="0"/>
            </a:endParaRPr>
          </a:p>
        </p:txBody>
      </p:sp>
      <p:pic>
        <p:nvPicPr>
          <p:cNvPr id="15" name="Picture 14" descr="IRLMap.gif"/>
          <p:cNvPicPr>
            <a:picLocks noChangeAspect="1"/>
          </p:cNvPicPr>
          <p:nvPr/>
        </p:nvPicPr>
        <p:blipFill>
          <a:blip r:embed="rId2" cstate="print"/>
          <a:stretch>
            <a:fillRect/>
          </a:stretch>
        </p:blipFill>
        <p:spPr>
          <a:xfrm>
            <a:off x="6248400" y="985520"/>
            <a:ext cx="2543175" cy="513397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077200" cy="762000"/>
          </a:xfrm>
        </p:spPr>
        <p:txBody>
          <a:bodyPr>
            <a:normAutofit fontScale="90000"/>
          </a:bodyPr>
          <a:lstStyle/>
          <a:p>
            <a:pPr algn="l"/>
            <a:r>
              <a:rPr lang="en-US" b="1" dirty="0" smtClean="0">
                <a:latin typeface="Tempus Sans ITC" pitchFamily="82" charset="0"/>
              </a:rPr>
              <a:t/>
            </a:r>
            <a:br>
              <a:rPr lang="en-US" b="1" dirty="0" smtClean="0">
                <a:latin typeface="Tempus Sans ITC" pitchFamily="82" charset="0"/>
              </a:rPr>
            </a:br>
            <a:r>
              <a:rPr lang="en-US" b="1" dirty="0" smtClean="0">
                <a:latin typeface="Tempus Sans ITC" pitchFamily="82" charset="0"/>
              </a:rPr>
              <a:t>IRL Facts</a:t>
            </a:r>
            <a:endParaRPr lang="en-US" dirty="0">
              <a:latin typeface="Tempus Sans ITC" pitchFamily="82" charset="0"/>
            </a:endParaRPr>
          </a:p>
        </p:txBody>
      </p:sp>
      <p:sp>
        <p:nvSpPr>
          <p:cNvPr id="3" name="Content Placeholder 2"/>
          <p:cNvSpPr>
            <a:spLocks noGrp="1"/>
          </p:cNvSpPr>
          <p:nvPr>
            <p:ph idx="1"/>
          </p:nvPr>
        </p:nvSpPr>
        <p:spPr/>
        <p:txBody>
          <a:bodyPr>
            <a:normAutofit/>
          </a:bodyPr>
          <a:lstStyle/>
          <a:p>
            <a:r>
              <a:rPr lang="en-US" dirty="0" smtClean="0">
                <a:latin typeface="Tempus Sans ITC" pitchFamily="82" charset="0"/>
              </a:rPr>
              <a:t>The Indian River Lagoon exchanges seawater with the ocean via inlets</a:t>
            </a:r>
          </a:p>
          <a:p>
            <a:pPr lvl="2"/>
            <a:r>
              <a:rPr lang="en-US" dirty="0" smtClean="0">
                <a:latin typeface="Tempus Sans ITC" pitchFamily="82" charset="0"/>
              </a:rPr>
              <a:t> </a:t>
            </a:r>
            <a:r>
              <a:rPr lang="en-US" dirty="0">
                <a:latin typeface="Tempus Sans ITC" pitchFamily="82" charset="0"/>
              </a:rPr>
              <a:t>2</a:t>
            </a:r>
            <a:r>
              <a:rPr lang="en-US" dirty="0" smtClean="0">
                <a:latin typeface="Tempus Sans ITC" pitchFamily="82" charset="0"/>
              </a:rPr>
              <a:t>natural inlets </a:t>
            </a:r>
          </a:p>
          <a:p>
            <a:pPr lvl="3"/>
            <a:r>
              <a:rPr lang="en-US" dirty="0" smtClean="0">
                <a:latin typeface="Tempus Sans ITC" pitchFamily="82" charset="0"/>
              </a:rPr>
              <a:t>Ponce de Leon and Jupiter</a:t>
            </a:r>
            <a:endParaRPr lang="en-US" dirty="0">
              <a:latin typeface="Tempus Sans ITC" pitchFamily="82" charset="0"/>
            </a:endParaRPr>
          </a:p>
          <a:p>
            <a:pPr lvl="2"/>
            <a:r>
              <a:rPr lang="en-US" dirty="0" smtClean="0">
                <a:latin typeface="Tempus Sans ITC" pitchFamily="82" charset="0"/>
              </a:rPr>
              <a:t>3 man-made inlets </a:t>
            </a:r>
          </a:p>
          <a:p>
            <a:pPr lvl="3"/>
            <a:r>
              <a:rPr lang="en-US" dirty="0" smtClean="0">
                <a:latin typeface="Tempus Sans ITC" pitchFamily="82" charset="0"/>
              </a:rPr>
              <a:t>Sebastian, Fort Pierce, St. Lucie</a:t>
            </a:r>
            <a:endParaRPr lang="en-US" dirty="0">
              <a:latin typeface="Tempus Sans ITC" pitchFamily="82" charset="0"/>
            </a:endParaRPr>
          </a:p>
          <a:p>
            <a:pPr lvl="2"/>
            <a:r>
              <a:rPr lang="en-US" dirty="0" smtClean="0">
                <a:latin typeface="Tempus Sans ITC" pitchFamily="82" charset="0"/>
              </a:rPr>
              <a:t>And a lock system at Port Canaveral, which limits water exchange between the Atlantic Ocean and the Banana River Lagoon. </a:t>
            </a:r>
            <a:endParaRPr lang="en-US" dirty="0">
              <a:latin typeface="Tempus Sans ITC" pitchFamily="82"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latin typeface="Tempus Sans ITC" pitchFamily="82" charset="0"/>
              </a:rPr>
              <a:t>What is a lagoon?</a:t>
            </a:r>
            <a:endParaRPr lang="en-US" dirty="0">
              <a:latin typeface="Tempus Sans ITC" pitchFamily="82" charset="0"/>
            </a:endParaRPr>
          </a:p>
        </p:txBody>
      </p:sp>
      <p:sp>
        <p:nvSpPr>
          <p:cNvPr id="3" name="Content Placeholder 2"/>
          <p:cNvSpPr>
            <a:spLocks noGrp="1"/>
          </p:cNvSpPr>
          <p:nvPr>
            <p:ph idx="1"/>
          </p:nvPr>
        </p:nvSpPr>
        <p:spPr/>
        <p:txBody>
          <a:bodyPr>
            <a:normAutofit/>
          </a:bodyPr>
          <a:lstStyle/>
          <a:p>
            <a:r>
              <a:rPr lang="en-US" dirty="0" smtClean="0">
                <a:latin typeface="Tempus Sans ITC" pitchFamily="82" charset="0"/>
              </a:rPr>
              <a:t>An estuary is a place where salt and fresh water mix</a:t>
            </a:r>
          </a:p>
          <a:p>
            <a:r>
              <a:rPr lang="en-US" dirty="0" smtClean="0">
                <a:latin typeface="Tempus Sans ITC" pitchFamily="82" charset="0"/>
              </a:rPr>
              <a:t>Lagoons are estuaries with limited exchange with the ocean and are shallow</a:t>
            </a:r>
          </a:p>
          <a:p>
            <a:r>
              <a:rPr lang="en-US" dirty="0" smtClean="0">
                <a:latin typeface="Tempus Sans ITC" pitchFamily="82" charset="0"/>
              </a:rPr>
              <a:t>Creates complex ecosystem</a:t>
            </a:r>
          </a:p>
          <a:p>
            <a:pPr lvl="2"/>
            <a:r>
              <a:rPr lang="en-US" dirty="0" smtClean="0">
                <a:latin typeface="Tempus Sans ITC" pitchFamily="82" charset="0"/>
              </a:rPr>
              <a:t>Ranging from terrestrial to freshwater, brackish, and marine</a:t>
            </a:r>
          </a:p>
          <a:p>
            <a:pPr lvl="2"/>
            <a:endParaRPr lang="en-US" dirty="0">
              <a:latin typeface="Tempus Sans ITC" pitchFamily="82" charset="0"/>
            </a:endParaRPr>
          </a:p>
          <a:p>
            <a:pPr lvl="2"/>
            <a:r>
              <a:rPr lang="en-US" dirty="0" smtClean="0">
                <a:latin typeface="Tempus Sans ITC" pitchFamily="82" charset="0"/>
              </a:rPr>
              <a:t>Creates incredible habitat diversity! </a:t>
            </a:r>
            <a:endParaRPr lang="en-US" dirty="0">
              <a:latin typeface="Tempus Sans ITC" pitchFamily="82"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609600"/>
            <a:ext cx="6494534" cy="5715000"/>
          </a:xfrm>
        </p:spPr>
        <p:txBody>
          <a:bodyPr>
            <a:normAutofit fontScale="85000" lnSpcReduction="20000"/>
          </a:bodyPr>
          <a:lstStyle/>
          <a:p>
            <a:r>
              <a:rPr lang="en-US" sz="2000" b="1" dirty="0" smtClean="0">
                <a:latin typeface="Tempus Sans ITC" pitchFamily="82" charset="0"/>
              </a:rPr>
              <a:t>The IRL is a very unique lagoon</a:t>
            </a:r>
          </a:p>
          <a:p>
            <a:pPr lvl="2"/>
            <a:r>
              <a:rPr lang="en-US" sz="2000" b="1" dirty="0" smtClean="0">
                <a:latin typeface="Tempus Sans ITC" pitchFamily="82" charset="0"/>
              </a:rPr>
              <a:t>Straddles transition zone between colder temperature and warmer sub-tropical biological provinces</a:t>
            </a:r>
          </a:p>
          <a:p>
            <a:pPr lvl="2"/>
            <a:endParaRPr lang="en-US" sz="2000" b="1" dirty="0" smtClean="0">
              <a:latin typeface="Tempus Sans ITC" pitchFamily="82" charset="0"/>
            </a:endParaRPr>
          </a:p>
          <a:p>
            <a:pPr lvl="2"/>
            <a:r>
              <a:rPr lang="en-US" sz="2000" b="1" dirty="0" smtClean="0">
                <a:latin typeface="Tempus Sans ITC" pitchFamily="82" charset="0"/>
              </a:rPr>
              <a:t>Causes high biodiversity between the northern and southern regions</a:t>
            </a:r>
          </a:p>
          <a:p>
            <a:pPr lvl="2"/>
            <a:endParaRPr lang="en-US" sz="2000" b="1" dirty="0" smtClean="0">
              <a:latin typeface="Tempus Sans ITC" pitchFamily="82" charset="0"/>
            </a:endParaRPr>
          </a:p>
          <a:p>
            <a:pPr lvl="2"/>
            <a:r>
              <a:rPr lang="en-US" sz="2000" b="1" dirty="0">
                <a:latin typeface="Tempus Sans ITC" pitchFamily="82" charset="0"/>
              </a:rPr>
              <a:t>S</a:t>
            </a:r>
            <a:r>
              <a:rPr lang="en-US" sz="2000" b="1" dirty="0" smtClean="0">
                <a:latin typeface="Tempus Sans ITC" pitchFamily="82" charset="0"/>
              </a:rPr>
              <a:t>erves </a:t>
            </a:r>
            <a:r>
              <a:rPr lang="en-US" sz="2000" b="1" dirty="0">
                <a:latin typeface="Tempus Sans ITC" pitchFamily="82" charset="0"/>
              </a:rPr>
              <a:t>as a spawning and nursery ground for many different species of oceanic and lagoon fish and </a:t>
            </a:r>
            <a:r>
              <a:rPr lang="en-US" sz="2000" b="1" dirty="0" smtClean="0">
                <a:latin typeface="Tempus Sans ITC" pitchFamily="82" charset="0"/>
              </a:rPr>
              <a:t>shellfish</a:t>
            </a:r>
          </a:p>
          <a:p>
            <a:pPr lvl="2"/>
            <a:endParaRPr lang="en-US" sz="2000" b="1" dirty="0" smtClean="0">
              <a:latin typeface="Tempus Sans ITC" pitchFamily="82" charset="0"/>
            </a:endParaRPr>
          </a:p>
          <a:p>
            <a:pPr lvl="2"/>
            <a:r>
              <a:rPr lang="en-US" sz="2000" b="1" dirty="0">
                <a:latin typeface="Tempus Sans ITC" pitchFamily="82" charset="0"/>
              </a:rPr>
              <a:t>The IR Lagoon is home to more plant and animal species than any other estuary in North </a:t>
            </a:r>
            <a:r>
              <a:rPr lang="en-US" sz="2000" b="1" dirty="0" smtClean="0">
                <a:latin typeface="Tempus Sans ITC" pitchFamily="82" charset="0"/>
              </a:rPr>
              <a:t>America</a:t>
            </a:r>
          </a:p>
          <a:p>
            <a:pPr lvl="3"/>
            <a:r>
              <a:rPr lang="en-US" sz="1600" b="1" dirty="0" smtClean="0">
                <a:latin typeface="Tempus Sans ITC" pitchFamily="82" charset="0"/>
              </a:rPr>
              <a:t>more </a:t>
            </a:r>
            <a:r>
              <a:rPr lang="en-US" sz="1600" b="1" dirty="0">
                <a:latin typeface="Tempus Sans ITC" pitchFamily="82" charset="0"/>
              </a:rPr>
              <a:t>than 2,200 different species of animals and 2,100 species of plants</a:t>
            </a:r>
            <a:r>
              <a:rPr lang="en-US" sz="1600" b="1" dirty="0" smtClean="0">
                <a:latin typeface="Tempus Sans ITC" pitchFamily="82" charset="0"/>
              </a:rPr>
              <a:t>.</a:t>
            </a:r>
          </a:p>
          <a:p>
            <a:pPr lvl="3"/>
            <a:endParaRPr lang="en-US" sz="1600" b="1" dirty="0" smtClean="0">
              <a:latin typeface="Tempus Sans ITC" pitchFamily="82" charset="0"/>
            </a:endParaRPr>
          </a:p>
          <a:p>
            <a:pPr lvl="2"/>
            <a:r>
              <a:rPr lang="en-US" sz="2000" b="1" dirty="0" smtClean="0">
                <a:latin typeface="Tempus Sans ITC" pitchFamily="82" charset="0"/>
              </a:rPr>
              <a:t>The </a:t>
            </a:r>
            <a:r>
              <a:rPr lang="en-US" sz="2000" b="1" dirty="0">
                <a:latin typeface="Tempus Sans ITC" pitchFamily="82" charset="0"/>
              </a:rPr>
              <a:t>lagoon has one of the most diverse bird populations anywhere in America. </a:t>
            </a:r>
            <a:endParaRPr lang="en-US" sz="2000" b="1" dirty="0" smtClean="0">
              <a:latin typeface="Tempus Sans ITC" pitchFamily="82" charset="0"/>
            </a:endParaRPr>
          </a:p>
          <a:p>
            <a:pPr lvl="2"/>
            <a:endParaRPr lang="en-US" sz="2000" b="1" dirty="0" smtClean="0">
              <a:latin typeface="Tempus Sans ITC" pitchFamily="82" charset="0"/>
            </a:endParaRPr>
          </a:p>
          <a:p>
            <a:pPr lvl="2"/>
            <a:r>
              <a:rPr lang="en-US" sz="2000" b="1" dirty="0">
                <a:latin typeface="Tempus Sans ITC" pitchFamily="82" charset="0"/>
              </a:rPr>
              <a:t>Nearly 1/3 of the nation’s manatee population lives here or migrates through the Lagoon </a:t>
            </a:r>
            <a:r>
              <a:rPr lang="en-US" sz="2000" b="1" dirty="0" smtClean="0">
                <a:latin typeface="Tempus Sans ITC" pitchFamily="82" charset="0"/>
              </a:rPr>
              <a:t>seasonally</a:t>
            </a:r>
          </a:p>
          <a:p>
            <a:pPr lvl="2"/>
            <a:endParaRPr lang="en-US" sz="2000" b="1" dirty="0">
              <a:latin typeface="Tempus Sans ITC" pitchFamily="82" charset="0"/>
            </a:endParaRPr>
          </a:p>
          <a:p>
            <a:pPr lvl="2"/>
            <a:r>
              <a:rPr lang="en-US" sz="2000" b="1" dirty="0" smtClean="0">
                <a:latin typeface="Tempus Sans ITC" pitchFamily="82" charset="0"/>
              </a:rPr>
              <a:t>IRL </a:t>
            </a:r>
            <a:r>
              <a:rPr lang="en-US" sz="2000" b="1" dirty="0">
                <a:latin typeface="Tempus Sans ITC" pitchFamily="82" charset="0"/>
              </a:rPr>
              <a:t>ocean beaches provide one of the densest sea turtle nesting areas found in the Western Hemisphere.</a:t>
            </a:r>
          </a:p>
          <a:p>
            <a:pPr lvl="2"/>
            <a:endParaRPr lang="en-US" sz="2000" b="1" dirty="0">
              <a:latin typeface="Tempus Sans ITC" pitchFamily="82" charset="0"/>
            </a:endParaRPr>
          </a:p>
          <a:p>
            <a:pPr lvl="2"/>
            <a:endParaRPr lang="en-US" sz="2000" b="1" dirty="0">
              <a:latin typeface="Tempus Sans ITC" pitchFamily="82" charset="0"/>
            </a:endParaRPr>
          </a:p>
        </p:txBody>
      </p:sp>
      <p:pic>
        <p:nvPicPr>
          <p:cNvPr id="4" name="Picture 1"/>
          <p:cNvPicPr>
            <a:picLocks noChangeAspect="1" noChangeArrowheads="1"/>
          </p:cNvPicPr>
          <p:nvPr/>
        </p:nvPicPr>
        <p:blipFill>
          <a:blip r:embed="rId2" cstate="print"/>
          <a:srcRect/>
          <a:stretch>
            <a:fillRect/>
          </a:stretch>
        </p:blipFill>
        <p:spPr bwMode="auto">
          <a:xfrm>
            <a:off x="6705600" y="685800"/>
            <a:ext cx="2344666" cy="1877601"/>
          </a:xfrm>
          <a:prstGeom prst="rect">
            <a:avLst/>
          </a:prstGeom>
          <a:ln>
            <a:noFill/>
          </a:ln>
          <a:effectLst>
            <a:outerShdw blurRad="292100" dist="139700" dir="2700000" algn="tl" rotWithShape="0">
              <a:srgbClr val="333333">
                <a:alpha val="65000"/>
              </a:srgbClr>
            </a:outerShdw>
          </a:effectLst>
        </p:spPr>
      </p:pic>
      <p:pic>
        <p:nvPicPr>
          <p:cNvPr id="6" name="Picture 2"/>
          <p:cNvPicPr>
            <a:picLocks noChangeAspect="1" noChangeArrowheads="1"/>
          </p:cNvPicPr>
          <p:nvPr/>
        </p:nvPicPr>
        <p:blipFill>
          <a:blip r:embed="rId3" cstate="print"/>
          <a:srcRect/>
          <a:stretch>
            <a:fillRect/>
          </a:stretch>
        </p:blipFill>
        <p:spPr bwMode="auto">
          <a:xfrm>
            <a:off x="6705601" y="4112265"/>
            <a:ext cx="2344666" cy="160273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theme/theme1.xml><?xml version="1.0" encoding="utf-8"?>
<a:theme xmlns:a="http://schemas.openxmlformats.org/drawingml/2006/main" name="Office Theme">
  <a:themeElements>
    <a:clrScheme name="Custom 14">
      <a:dk1>
        <a:sysClr val="windowText" lastClr="000000"/>
      </a:dk1>
      <a:lt1>
        <a:srgbClr val="595959"/>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2461</TotalTime>
  <Words>1640</Words>
  <Application>Microsoft Office PowerPoint</Application>
  <PresentationFormat>On-screen Show (4:3)</PresentationFormat>
  <Paragraphs>185</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Indian River Lagoon Ecology</vt:lpstr>
      <vt:lpstr>What is a lagoon?</vt:lpstr>
      <vt:lpstr>What is a lagoon?</vt:lpstr>
      <vt:lpstr>What is a lagoon?</vt:lpstr>
      <vt:lpstr>IRL Facts</vt:lpstr>
      <vt:lpstr>PowerPoint Presentation</vt:lpstr>
      <vt:lpstr> IRL Facts</vt:lpstr>
      <vt:lpstr>What is a lagoon?</vt:lpstr>
      <vt:lpstr>PowerPoint Presentation</vt:lpstr>
      <vt:lpstr>PowerPoint Presentation</vt:lpstr>
      <vt:lpstr>IRL HABITATS</vt:lpstr>
      <vt:lpstr>IRL Plants</vt:lpstr>
      <vt:lpstr>Mangroves</vt:lpstr>
      <vt:lpstr>Red Mangrove</vt:lpstr>
      <vt:lpstr>Black Mangrove</vt:lpstr>
      <vt:lpstr>White Mangrove</vt:lpstr>
      <vt:lpstr>Ecological Value of Mangroves</vt:lpstr>
      <vt:lpstr>Ecological Value of Mangroves</vt:lpstr>
      <vt:lpstr>Seagrass</vt:lpstr>
      <vt:lpstr>Seagrass meadows</vt:lpstr>
      <vt:lpstr>Seagrass</vt:lpstr>
      <vt:lpstr>Seagrass</vt:lpstr>
      <vt:lpstr>Impacts to Seagrasses</vt:lpstr>
      <vt:lpstr>Spoil Islands</vt:lpstr>
      <vt:lpstr>OYSTER REEFS</vt:lpstr>
      <vt:lpstr>SALT MARSHES</vt:lpstr>
      <vt:lpstr>A Lagoon in Peril</vt:lpstr>
      <vt:lpstr>A Lagoon in Peril</vt:lpstr>
      <vt:lpstr>A Lagoon in Peril</vt:lpstr>
      <vt:lpstr>A Lagoon in Peril</vt:lpstr>
      <vt:lpstr>Progress</vt:lpstr>
      <vt:lpstr>PowerPoint Presentation</vt:lpstr>
      <vt:lpstr>Remember all drains lead to the ocean!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Indian River Lagoon Ecology</dc:title>
  <dc:creator>Jamey</dc:creator>
  <cp:lastModifiedBy>rrohm</cp:lastModifiedBy>
  <cp:revision>60</cp:revision>
  <dcterms:created xsi:type="dcterms:W3CDTF">2010-07-01T23:07:59Z</dcterms:created>
  <dcterms:modified xsi:type="dcterms:W3CDTF">2016-06-09T17:04:11Z</dcterms:modified>
</cp:coreProperties>
</file>