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7" r:id="rId3"/>
    <p:sldId id="268" r:id="rId4"/>
    <p:sldId id="269" r:id="rId5"/>
    <p:sldId id="260" r:id="rId6"/>
    <p:sldId id="265" r:id="rId7"/>
    <p:sldId id="266" r:id="rId8"/>
    <p:sldId id="270" r:id="rId9"/>
    <p:sldId id="258" r:id="rId10"/>
    <p:sldId id="263" r:id="rId11"/>
    <p:sldId id="262" r:id="rId12"/>
    <p:sldId id="261" r:id="rId13"/>
    <p:sldId id="264" r:id="rId14"/>
    <p:sldId id="271" r:id="rId15"/>
    <p:sldId id="274" r:id="rId16"/>
    <p:sldId id="27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29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02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827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66640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910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079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87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106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69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29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47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23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42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01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81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92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55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7E1487-DC1C-4D69-9B3C-927231981B4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B40-307B-4AE7-A0DC-838053B49E9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823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lroyacademy.org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nationalgeographic.com/media/file/Sandy_Shore-ecosystem-spanish.jpg" TargetMode="External"/><Relationship Id="rId2" Type="http://schemas.openxmlformats.org/officeDocument/2006/relationships/hyperlink" Target="http://education.nationalgeographic.com/media/file/Rocky_Shore-ecosystem-spanish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nationalgeographic.com/media/file/Kelp_Forest-ecosystem-spanish.jpg" TargetMode="External"/><Relationship Id="rId2" Type="http://schemas.openxmlformats.org/officeDocument/2006/relationships/hyperlink" Target="http://education.nationalgeographic.com/media/file/Coral_Reef_Layers-ecosystem-spanish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ivediscover.whoi.edu/expedition15/index.html" TargetMode="External"/><Relationship Id="rId4" Type="http://schemas.openxmlformats.org/officeDocument/2006/relationships/hyperlink" Target="http://education.nationalgeographic.com/education/activity/water-quality-degradation-in-the-ocean/?ar_a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elebrating200years.noaa.gov/transformations/coastal_research/estuary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452718"/>
            <a:ext cx="10096500" cy="140053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stellar" panose="020A0402060406010301" pitchFamily="18" charset="0"/>
              </a:rPr>
              <a:t>EXPLORING MARINE ECOSYSTEMS</a:t>
            </a:r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7495" y="1587500"/>
            <a:ext cx="4637505" cy="4925595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All </a:t>
            </a:r>
            <a:r>
              <a:rPr lang="en-US" sz="2000" b="1" dirty="0" smtClean="0">
                <a:solidFill>
                  <a:srgbClr val="92D050"/>
                </a:solidFill>
              </a:rPr>
              <a:t>ecosystems</a:t>
            </a:r>
            <a:r>
              <a:rPr lang="en-US" sz="2000" b="1" dirty="0" smtClean="0"/>
              <a:t> contain biotic and abiotic factors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chemeClr val="accent1"/>
                </a:solidFill>
              </a:rPr>
              <a:t>Biotic</a:t>
            </a:r>
            <a:r>
              <a:rPr lang="en-US" sz="2000" b="1" dirty="0" smtClean="0"/>
              <a:t> = living features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chemeClr val="accent1"/>
                </a:solidFill>
              </a:rPr>
              <a:t>Abiotic</a:t>
            </a:r>
            <a:r>
              <a:rPr lang="en-US" sz="2000" b="1" dirty="0" smtClean="0"/>
              <a:t> = non-living physical features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 smtClean="0"/>
              <a:t>Relationship between biotic and abiotic factors is important to ecosystem health</a:t>
            </a:r>
            <a:endParaRPr lang="en-US" sz="2000" b="1" dirty="0"/>
          </a:p>
        </p:txBody>
      </p:sp>
      <p:pic>
        <p:nvPicPr>
          <p:cNvPr id="1027" name="Picture 3" descr="S:\Images\Istock\Aquatic Ecosystems_Optio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1" y="1378456"/>
            <a:ext cx="6893905" cy="5134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55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98" y="82571"/>
            <a:ext cx="10110789" cy="1212829"/>
          </a:xfrm>
        </p:spPr>
        <p:txBody>
          <a:bodyPr/>
          <a:lstStyle/>
          <a:p>
            <a:r>
              <a:rPr lang="en-US" b="1" dirty="0"/>
              <a:t>7</a:t>
            </a:r>
            <a:r>
              <a:rPr lang="en-US" b="1" dirty="0" smtClean="0"/>
              <a:t>. KELP FOREST </a:t>
            </a:r>
            <a:r>
              <a:rPr lang="en-US" sz="2000" dirty="0" smtClean="0"/>
              <a:t>where cold ocean currents flow nearshore bringing many types of nutrients for plant &amp; animal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Pictures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5793" y="1419464"/>
            <a:ext cx="4396341" cy="5032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ABIOTIC Features: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Kelp forests </a:t>
            </a:r>
            <a:r>
              <a:rPr lang="en-US" sz="2000" b="1" dirty="0" smtClean="0"/>
              <a:t>are in sunny but cold nearshore habitat</a:t>
            </a:r>
          </a:p>
          <a:p>
            <a:r>
              <a:rPr lang="en-US" sz="2000" b="1" dirty="0" smtClean="0"/>
              <a:t>Clear &amp; cool water conditions carrying </a:t>
            </a:r>
            <a:r>
              <a:rPr lang="en-US" sz="2000" b="1" dirty="0"/>
              <a:t>many types of </a:t>
            </a:r>
            <a:r>
              <a:rPr lang="en-US" sz="2000" b="1" dirty="0" smtClean="0"/>
              <a:t>important </a:t>
            </a:r>
            <a:r>
              <a:rPr lang="en-US" sz="2000" b="1" dirty="0" smtClean="0">
                <a:solidFill>
                  <a:schemeClr val="accent1"/>
                </a:solidFill>
              </a:rPr>
              <a:t>nutrients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BIOTIC Features:</a:t>
            </a:r>
          </a:p>
          <a:p>
            <a:r>
              <a:rPr lang="en-US" sz="2000" b="1" dirty="0"/>
              <a:t>Looks like a dense </a:t>
            </a:r>
            <a:r>
              <a:rPr lang="en-US" sz="2000" b="1" dirty="0" smtClean="0"/>
              <a:t>forest of </a:t>
            </a:r>
            <a:r>
              <a:rPr lang="en-US" sz="2000" b="1" dirty="0" smtClean="0">
                <a:solidFill>
                  <a:srgbClr val="92D050"/>
                </a:solidFill>
              </a:rPr>
              <a:t>Kelp</a:t>
            </a:r>
            <a:r>
              <a:rPr lang="en-US" sz="2000" b="1" dirty="0" smtClean="0"/>
              <a:t> </a:t>
            </a:r>
            <a:r>
              <a:rPr lang="en-US" sz="2000" b="1" dirty="0"/>
              <a:t>growing from the seafloor to the surface</a:t>
            </a:r>
          </a:p>
          <a:p>
            <a:r>
              <a:rPr lang="en-US" sz="2000" b="1" dirty="0" smtClean="0"/>
              <a:t>giant </a:t>
            </a:r>
            <a:r>
              <a:rPr lang="en-US" sz="2000" b="1" dirty="0"/>
              <a:t>kelp, </a:t>
            </a:r>
            <a:r>
              <a:rPr lang="en-US" sz="2000" b="1" dirty="0">
                <a:solidFill>
                  <a:schemeClr val="accent1"/>
                </a:solidFill>
              </a:rPr>
              <a:t>sea otters</a:t>
            </a:r>
            <a:r>
              <a:rPr lang="en-US" sz="2000" b="1" dirty="0"/>
              <a:t>, sea </a:t>
            </a:r>
            <a:r>
              <a:rPr lang="en-US" sz="2000" b="1" dirty="0">
                <a:solidFill>
                  <a:schemeClr val="accent1"/>
                </a:solidFill>
              </a:rPr>
              <a:t>urchins</a:t>
            </a:r>
            <a:r>
              <a:rPr lang="en-US" sz="2000" b="1" dirty="0"/>
              <a:t>, mussels, crabs, snails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S:\Images\Istock\iStock Kelp 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29" y="1295400"/>
            <a:ext cx="6890910" cy="4960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222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1" y="452718"/>
            <a:ext cx="10528300" cy="779182"/>
          </a:xfrm>
        </p:spPr>
        <p:txBody>
          <a:bodyPr/>
          <a:lstStyle/>
          <a:p>
            <a:r>
              <a:rPr lang="en-US" b="1" dirty="0"/>
              <a:t>8</a:t>
            </a:r>
            <a:r>
              <a:rPr lang="en-US" b="1" dirty="0" smtClean="0"/>
              <a:t>. OPEN OCEAN </a:t>
            </a:r>
            <a:r>
              <a:rPr lang="en-US" sz="2000" b="1" dirty="0" smtClean="0"/>
              <a:t>areas of ocean water that are not near shore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5377" y="1231900"/>
            <a:ext cx="5146624" cy="5422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ABIOTIC Features:</a:t>
            </a:r>
          </a:p>
          <a:p>
            <a:r>
              <a:rPr lang="en-US" sz="2000" b="1" dirty="0" smtClean="0"/>
              <a:t>The </a:t>
            </a:r>
            <a:r>
              <a:rPr lang="en-US" sz="2000" b="1" dirty="0" smtClean="0">
                <a:solidFill>
                  <a:schemeClr val="accent1"/>
                </a:solidFill>
              </a:rPr>
              <a:t>open ocean </a:t>
            </a:r>
            <a:r>
              <a:rPr lang="en-US" sz="2000" b="1" dirty="0" smtClean="0"/>
              <a:t>is offshore and beyond the </a:t>
            </a:r>
            <a:r>
              <a:rPr lang="en-US" sz="2000" b="1" dirty="0" smtClean="0">
                <a:solidFill>
                  <a:schemeClr val="accent1"/>
                </a:solidFill>
              </a:rPr>
              <a:t>continental shelf </a:t>
            </a:r>
            <a:r>
              <a:rPr lang="en-US" sz="2000" b="1" dirty="0" smtClean="0"/>
              <a:t>and tidal influence</a:t>
            </a:r>
          </a:p>
          <a:p>
            <a:r>
              <a:rPr lang="en-US" sz="2000" b="1" dirty="0" smtClean="0"/>
              <a:t>Clear ocean water moving because of winds and major </a:t>
            </a:r>
            <a:r>
              <a:rPr lang="en-US" sz="2000" b="1" dirty="0" smtClean="0">
                <a:solidFill>
                  <a:schemeClr val="accent1"/>
                </a:solidFill>
              </a:rPr>
              <a:t>ocean currents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BIOTIC </a:t>
            </a:r>
            <a:r>
              <a:rPr lang="en-US" sz="2000" b="1" dirty="0"/>
              <a:t>Features:</a:t>
            </a:r>
          </a:p>
          <a:p>
            <a:r>
              <a:rPr lang="en-US" sz="2000" b="1" dirty="0" smtClean="0"/>
              <a:t>Large schools of fish and </a:t>
            </a:r>
            <a:r>
              <a:rPr lang="en-US" sz="2000" b="1" dirty="0" smtClean="0">
                <a:solidFill>
                  <a:schemeClr val="accent1"/>
                </a:solidFill>
              </a:rPr>
              <a:t>mammals</a:t>
            </a:r>
          </a:p>
          <a:p>
            <a:r>
              <a:rPr lang="en-US" sz="2000" b="1" dirty="0" smtClean="0"/>
              <a:t>Sunlight in near surface so only plankton or drift algae as </a:t>
            </a:r>
            <a:r>
              <a:rPr lang="en-US" sz="2000" b="1" dirty="0"/>
              <a:t>plant life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92D050"/>
                </a:solidFill>
              </a:rPr>
              <a:t>phytoplankton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r>
              <a:rPr lang="en-US" sz="2000" b="1" dirty="0" smtClean="0"/>
              <a:t>Whales, sharks, schools of fish, and plankton (drifting) </a:t>
            </a:r>
            <a:r>
              <a:rPr lang="en-US" sz="2000" b="1" dirty="0" smtClean="0">
                <a:solidFill>
                  <a:srgbClr val="92D050"/>
                </a:solidFill>
              </a:rPr>
              <a:t>zooplankton</a:t>
            </a:r>
            <a:endParaRPr lang="en-US" sz="2000" b="1" dirty="0">
              <a:solidFill>
                <a:srgbClr val="92D050"/>
              </a:solidFill>
            </a:endParaRPr>
          </a:p>
        </p:txBody>
      </p:sp>
      <p:pic>
        <p:nvPicPr>
          <p:cNvPr id="8194" name="Picture 2" descr="S:\Images\other misc\ORCA website ocean background pics\2796-ORCA ocean photo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15" y="1231900"/>
            <a:ext cx="6739880" cy="52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46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1" y="0"/>
            <a:ext cx="9815883" cy="1187157"/>
          </a:xfrm>
        </p:spPr>
        <p:txBody>
          <a:bodyPr/>
          <a:lstStyle/>
          <a:p>
            <a:r>
              <a:rPr lang="en-US" b="1" dirty="0"/>
              <a:t>9</a:t>
            </a:r>
            <a:r>
              <a:rPr lang="en-US" b="1" dirty="0" smtClean="0"/>
              <a:t>. DEEP SEA </a:t>
            </a:r>
            <a:r>
              <a:rPr lang="en-US" sz="2000" b="1" dirty="0" smtClean="0"/>
              <a:t>is the ocean area that is so deep that sunlight does not reach so it is absolutely dark… the no light zone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4300" y="1042737"/>
            <a:ext cx="4330700" cy="5630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ABIOTIC Features:</a:t>
            </a:r>
          </a:p>
          <a:p>
            <a:r>
              <a:rPr lang="en-US" sz="2000" b="1" dirty="0" smtClean="0"/>
              <a:t>The </a:t>
            </a:r>
            <a:r>
              <a:rPr lang="en-US" sz="2000" b="1" dirty="0" smtClean="0">
                <a:solidFill>
                  <a:schemeClr val="accent1"/>
                </a:solidFill>
              </a:rPr>
              <a:t>Deep sea </a:t>
            </a:r>
            <a:r>
              <a:rPr lang="en-US" sz="2000" b="1" dirty="0" smtClean="0"/>
              <a:t>is a no light or </a:t>
            </a:r>
            <a:r>
              <a:rPr lang="en-US" sz="2000" b="1" dirty="0" smtClean="0">
                <a:solidFill>
                  <a:srgbClr val="92D050"/>
                </a:solidFill>
              </a:rPr>
              <a:t>aphotic zone</a:t>
            </a:r>
            <a:r>
              <a:rPr lang="en-US" sz="2000" b="1" dirty="0" smtClean="0"/>
              <a:t> so there is no photosynthesis</a:t>
            </a:r>
            <a:endParaRPr lang="en-US" sz="2000" b="1" dirty="0"/>
          </a:p>
          <a:p>
            <a:r>
              <a:rPr lang="en-US" sz="2000" b="1" dirty="0"/>
              <a:t>Extreme pressure</a:t>
            </a:r>
          </a:p>
          <a:p>
            <a:r>
              <a:rPr lang="en-US" sz="2000" b="1" dirty="0"/>
              <a:t>Cold </a:t>
            </a:r>
            <a:r>
              <a:rPr lang="en-US" sz="2000" b="1" dirty="0" smtClean="0"/>
              <a:t>water</a:t>
            </a:r>
          </a:p>
          <a:p>
            <a:pPr marL="0" indent="0">
              <a:buNone/>
            </a:pPr>
            <a:r>
              <a:rPr lang="en-US" sz="2000" b="1" dirty="0" smtClean="0"/>
              <a:t>BIOTIC </a:t>
            </a:r>
            <a:r>
              <a:rPr lang="en-US" sz="2000" b="1" dirty="0"/>
              <a:t>Features:</a:t>
            </a:r>
          </a:p>
          <a:p>
            <a:r>
              <a:rPr lang="en-US" sz="2000" b="1" dirty="0" smtClean="0"/>
              <a:t>Angler fish, jellyfish, squid, octopus, giant clams</a:t>
            </a:r>
          </a:p>
          <a:p>
            <a:r>
              <a:rPr lang="en-US" sz="2000" b="1" dirty="0" smtClean="0"/>
              <a:t>Some organisms communicate by </a:t>
            </a:r>
            <a:r>
              <a:rPr lang="en-US" sz="2000" b="1" dirty="0" smtClean="0">
                <a:solidFill>
                  <a:srgbClr val="92D050"/>
                </a:solidFill>
              </a:rPr>
              <a:t>bioluminescence &amp; fluorescence </a:t>
            </a:r>
            <a:r>
              <a:rPr lang="en-US" sz="2000" b="1" dirty="0" smtClean="0"/>
              <a:t>(chemical reactions using protein molecules that can flash light)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551" y="1187157"/>
            <a:ext cx="7619533" cy="53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61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48" y="1"/>
            <a:ext cx="11146489" cy="1187116"/>
          </a:xfrm>
        </p:spPr>
        <p:txBody>
          <a:bodyPr/>
          <a:lstStyle/>
          <a:p>
            <a:r>
              <a:rPr lang="en-US" b="1" dirty="0" smtClean="0"/>
              <a:t>10. POLAR SEA</a:t>
            </a:r>
            <a:br>
              <a:rPr lang="en-US" b="1" dirty="0" smtClean="0"/>
            </a:br>
            <a:r>
              <a:rPr lang="en-US" sz="2000" dirty="0" smtClean="0"/>
              <a:t>Despite </a:t>
            </a:r>
            <a:r>
              <a:rPr lang="en-US" sz="2000" dirty="0"/>
              <a:t>the harsh weather and the ice cover, </a:t>
            </a:r>
            <a:r>
              <a:rPr lang="en-US" sz="2000" b="1" dirty="0" smtClean="0">
                <a:solidFill>
                  <a:schemeClr val="accent1"/>
                </a:solidFill>
              </a:rPr>
              <a:t>polar seas </a:t>
            </a:r>
            <a:r>
              <a:rPr lang="en-US" sz="2000" dirty="0" smtClean="0"/>
              <a:t>are </a:t>
            </a:r>
            <a:r>
              <a:rPr lang="en-US" sz="2000" dirty="0"/>
              <a:t>teeming with </a:t>
            </a:r>
            <a:r>
              <a:rPr lang="en-US" sz="2000" dirty="0" smtClean="0"/>
              <a:t>life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Pictures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2627" y="1187117"/>
            <a:ext cx="5462910" cy="5470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ABIOTIC Features:</a:t>
            </a:r>
          </a:p>
          <a:p>
            <a:r>
              <a:rPr lang="en-US" b="1" dirty="0" smtClean="0"/>
              <a:t>Cold water &amp; little </a:t>
            </a:r>
            <a:r>
              <a:rPr lang="en-US" b="1" dirty="0"/>
              <a:t>sunlight parts of the year</a:t>
            </a:r>
          </a:p>
          <a:p>
            <a:r>
              <a:rPr lang="en-US" b="1" dirty="0"/>
              <a:t>Dominated by </a:t>
            </a:r>
            <a:r>
              <a:rPr lang="en-US" b="1" dirty="0" smtClean="0"/>
              <a:t>ice ( </a:t>
            </a:r>
            <a:r>
              <a:rPr lang="en-US" b="1" dirty="0" smtClean="0">
                <a:solidFill>
                  <a:schemeClr val="accent1"/>
                </a:solidFill>
              </a:rPr>
              <a:t>ice bergs </a:t>
            </a:r>
            <a:r>
              <a:rPr lang="en-US" b="1" dirty="0" smtClean="0"/>
              <a:t>) </a:t>
            </a:r>
            <a:r>
              <a:rPr lang="en-US" b="1" dirty="0"/>
              <a:t>and snow, cold temps, </a:t>
            </a:r>
            <a:r>
              <a:rPr lang="en-US" b="1" dirty="0" smtClean="0"/>
              <a:t>long hours of summer </a:t>
            </a:r>
            <a:r>
              <a:rPr lang="en-US" b="1" dirty="0"/>
              <a:t>sunlight</a:t>
            </a:r>
          </a:p>
          <a:p>
            <a:pPr marL="0" indent="0">
              <a:buNone/>
            </a:pPr>
            <a:r>
              <a:rPr lang="en-US" b="1" dirty="0" smtClean="0"/>
              <a:t>BIOTIC </a:t>
            </a:r>
            <a:r>
              <a:rPr lang="en-US" b="1" dirty="0"/>
              <a:t>Features:</a:t>
            </a:r>
          </a:p>
          <a:p>
            <a:r>
              <a:rPr lang="en-US" b="1" dirty="0" smtClean="0"/>
              <a:t>Animals include polar bears, beluga whales, orcas, krill, seals, penguin</a:t>
            </a:r>
          </a:p>
          <a:p>
            <a:r>
              <a:rPr lang="en-US" b="1" dirty="0" smtClean="0"/>
              <a:t>Plant life is phytoplankton</a:t>
            </a:r>
          </a:p>
          <a:p>
            <a:r>
              <a:rPr lang="en-US" b="1" dirty="0" smtClean="0"/>
              <a:t>Polar marine </a:t>
            </a:r>
            <a:r>
              <a:rPr lang="en-US" b="1" dirty="0">
                <a:solidFill>
                  <a:schemeClr val="accent1"/>
                </a:solidFill>
              </a:rPr>
              <a:t>food-chain</a:t>
            </a:r>
            <a:r>
              <a:rPr lang="en-US" b="1" dirty="0"/>
              <a:t> that starts with the smallest photosynthesizing organisms in the </a:t>
            </a:r>
            <a:r>
              <a:rPr lang="en-US" b="1" dirty="0" smtClean="0"/>
              <a:t>sea </a:t>
            </a:r>
          </a:p>
          <a:p>
            <a:r>
              <a:rPr lang="en-US" b="1" dirty="0" smtClean="0"/>
              <a:t>followed </a:t>
            </a:r>
            <a:r>
              <a:rPr lang="en-US" b="1" dirty="0"/>
              <a:t>by the organisms that eat plant-material, and </a:t>
            </a:r>
            <a:endParaRPr lang="en-US" b="1" dirty="0" smtClean="0"/>
          </a:p>
          <a:p>
            <a:r>
              <a:rPr lang="en-US" b="1" dirty="0" smtClean="0"/>
              <a:t>Top </a:t>
            </a:r>
            <a:r>
              <a:rPr lang="en-US" b="1" dirty="0"/>
              <a:t>of the chain </a:t>
            </a:r>
            <a:r>
              <a:rPr lang="en-US" b="1" dirty="0" smtClean="0"/>
              <a:t>are very large carnivores like Polar bears and Orcas</a:t>
            </a:r>
            <a:endParaRPr lang="en-US" b="1" dirty="0"/>
          </a:p>
        </p:txBody>
      </p:sp>
      <p:pic>
        <p:nvPicPr>
          <p:cNvPr id="4098" name="Picture 2" descr="S:\Images\Istock\iStcok Polar 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36" y="1187116"/>
            <a:ext cx="6270253" cy="5245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439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800" y="122518"/>
            <a:ext cx="11301050" cy="776475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Key Vocabulary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b="1" dirty="0" smtClean="0"/>
              <a:t>Writing Assignment</a:t>
            </a:r>
            <a:r>
              <a:rPr lang="en-US" sz="2000" b="1" dirty="0" smtClean="0"/>
              <a:t>: </a:t>
            </a:r>
            <a:r>
              <a:rPr lang="en-US" sz="2000" b="1" dirty="0" smtClean="0"/>
              <a:t>find </a:t>
            </a:r>
            <a:r>
              <a:rPr lang="en-US" sz="2000" b="1" dirty="0"/>
              <a:t>&amp; write definitions for Inshore </a:t>
            </a:r>
            <a:r>
              <a:rPr lang="en-US" sz="2000" b="1" dirty="0" smtClean="0"/>
              <a:t>Ecosystems &amp; Offshore ecosystems </a:t>
            </a:r>
            <a:endParaRPr lang="en-US" sz="2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1756" y="1191406"/>
            <a:ext cx="6337299" cy="5104150"/>
          </a:xfrm>
        </p:spPr>
        <p:txBody>
          <a:bodyPr numCol="3"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Inshore VOCABULARY</a:t>
            </a:r>
            <a:r>
              <a:rPr lang="en-US" dirty="0" smtClean="0"/>
              <a:t>:</a:t>
            </a:r>
          </a:p>
          <a:p>
            <a:pPr>
              <a:buAutoNum type="arabicPeriod"/>
            </a:pPr>
            <a:r>
              <a:rPr lang="en-US" sz="1600" b="1" dirty="0" smtClean="0"/>
              <a:t>Ecosystems</a:t>
            </a:r>
          </a:p>
          <a:p>
            <a:pPr>
              <a:buAutoNum type="arabicPeriod"/>
            </a:pPr>
            <a:r>
              <a:rPr lang="en-US" sz="1600" b="1" dirty="0" smtClean="0"/>
              <a:t>Biotic</a:t>
            </a:r>
          </a:p>
          <a:p>
            <a:pPr>
              <a:buAutoNum type="arabicPeriod"/>
            </a:pPr>
            <a:r>
              <a:rPr lang="en-US" sz="1600" b="1" dirty="0" smtClean="0"/>
              <a:t>Abiotic</a:t>
            </a:r>
          </a:p>
          <a:p>
            <a:pPr>
              <a:buAutoNum type="arabicPeriod"/>
            </a:pPr>
            <a:r>
              <a:rPr lang="en-US" sz="1600" b="1" dirty="0" smtClean="0"/>
              <a:t>Trophic</a:t>
            </a:r>
          </a:p>
          <a:p>
            <a:pPr>
              <a:buAutoNum type="arabicPeriod"/>
            </a:pPr>
            <a:r>
              <a:rPr lang="en-US" sz="1600" b="1" dirty="0" smtClean="0"/>
              <a:t>Transformed</a:t>
            </a:r>
          </a:p>
          <a:p>
            <a:pPr>
              <a:buAutoNum type="arabicPeriod"/>
            </a:pPr>
            <a:r>
              <a:rPr lang="en-US" sz="1600" b="1" dirty="0" smtClean="0"/>
              <a:t>Sediment</a:t>
            </a:r>
          </a:p>
          <a:p>
            <a:pPr>
              <a:buAutoNum type="arabicPeriod"/>
            </a:pPr>
            <a:r>
              <a:rPr lang="en-US" sz="1600" b="1" dirty="0" smtClean="0"/>
              <a:t>Photosynthesizers</a:t>
            </a:r>
          </a:p>
          <a:p>
            <a:pPr>
              <a:buAutoNum type="arabicPeriod"/>
            </a:pPr>
            <a:r>
              <a:rPr lang="en-US" sz="1600" b="1" dirty="0" smtClean="0"/>
              <a:t>Herbivores</a:t>
            </a:r>
          </a:p>
          <a:p>
            <a:pPr>
              <a:buAutoNum type="arabicPeriod"/>
            </a:pPr>
            <a:r>
              <a:rPr lang="en-US" sz="1600" b="1" dirty="0" smtClean="0"/>
              <a:t>Omnivores</a:t>
            </a:r>
          </a:p>
          <a:p>
            <a:pPr>
              <a:buAutoNum type="arabicPeriod"/>
            </a:pPr>
            <a:r>
              <a:rPr lang="en-US" sz="1600" b="1" dirty="0" smtClean="0"/>
              <a:t>Carnivores</a:t>
            </a:r>
          </a:p>
          <a:p>
            <a:pPr>
              <a:buAutoNum type="arabicPeriod"/>
            </a:pPr>
            <a:r>
              <a:rPr lang="en-US" sz="1600" b="1" dirty="0" smtClean="0"/>
              <a:t>Estuaries</a:t>
            </a:r>
          </a:p>
          <a:p>
            <a:pPr>
              <a:buAutoNum type="arabicPeriod"/>
            </a:pPr>
            <a:endParaRPr lang="en-US" sz="1600" b="1" dirty="0" smtClean="0"/>
          </a:p>
          <a:p>
            <a:pPr>
              <a:buAutoNum type="arabicPeriod"/>
            </a:pPr>
            <a:endParaRPr lang="en-US" sz="1600" b="1" dirty="0" smtClean="0"/>
          </a:p>
          <a:p>
            <a:pPr>
              <a:buAutoNum type="arabicPeriod"/>
            </a:pPr>
            <a:r>
              <a:rPr lang="en-US" sz="1600" b="1" dirty="0" smtClean="0"/>
              <a:t>Brackish water</a:t>
            </a:r>
          </a:p>
          <a:p>
            <a:pPr>
              <a:buAutoNum type="arabicPeriod"/>
            </a:pPr>
            <a:r>
              <a:rPr lang="en-US" sz="1600" b="1" dirty="0" smtClean="0"/>
              <a:t>Organic matter</a:t>
            </a:r>
          </a:p>
          <a:p>
            <a:pPr>
              <a:buAutoNum type="arabicPeriod"/>
            </a:pPr>
            <a:r>
              <a:rPr lang="en-US" sz="1600" b="1" dirty="0" smtClean="0"/>
              <a:t>Detritus</a:t>
            </a:r>
          </a:p>
          <a:p>
            <a:pPr>
              <a:buAutoNum type="arabicPeriod"/>
            </a:pPr>
            <a:r>
              <a:rPr lang="en-US" sz="1600" b="1" dirty="0" smtClean="0"/>
              <a:t>Marine nursery</a:t>
            </a:r>
          </a:p>
          <a:p>
            <a:pPr>
              <a:buAutoNum type="arabicPeriod"/>
            </a:pPr>
            <a:r>
              <a:rPr lang="en-US" sz="1600" b="1" dirty="0" smtClean="0"/>
              <a:t>Seagrass beds</a:t>
            </a:r>
          </a:p>
          <a:p>
            <a:pPr>
              <a:buAutoNum type="arabicPeriod"/>
            </a:pPr>
            <a:r>
              <a:rPr lang="en-US" sz="1600" b="1" dirty="0" smtClean="0"/>
              <a:t>Drift algae</a:t>
            </a:r>
          </a:p>
          <a:p>
            <a:pPr>
              <a:buAutoNum type="arabicPeriod"/>
            </a:pPr>
            <a:r>
              <a:rPr lang="en-US" sz="1600" b="1" dirty="0" smtClean="0"/>
              <a:t>Species</a:t>
            </a:r>
          </a:p>
          <a:p>
            <a:pPr>
              <a:buAutoNum type="arabicPeriod"/>
            </a:pPr>
            <a:r>
              <a:rPr lang="en-US" sz="1600" b="1" dirty="0" smtClean="0"/>
              <a:t>Mangroves</a:t>
            </a:r>
          </a:p>
          <a:p>
            <a:pPr>
              <a:buAutoNum type="arabicPeriod"/>
            </a:pPr>
            <a:r>
              <a:rPr lang="en-US" sz="1600" b="1" dirty="0" smtClean="0"/>
              <a:t>Plankton</a:t>
            </a:r>
          </a:p>
          <a:p>
            <a:pPr>
              <a:buAutoNum type="arabicPeriod"/>
            </a:pPr>
            <a:r>
              <a:rPr lang="en-US" sz="1600" b="1" dirty="0" smtClean="0"/>
              <a:t>Salt marshes</a:t>
            </a:r>
          </a:p>
          <a:p>
            <a:pPr>
              <a:buAutoNum type="arabicPeriod"/>
            </a:pPr>
            <a:r>
              <a:rPr lang="en-US" sz="1600" b="1" dirty="0" smtClean="0"/>
              <a:t>Temperate</a:t>
            </a:r>
          </a:p>
          <a:p>
            <a:pPr>
              <a:buAutoNum type="arabicPeriod"/>
            </a:pPr>
            <a:r>
              <a:rPr lang="en-US" sz="1600" b="1" dirty="0" smtClean="0"/>
              <a:t>Precipitation</a:t>
            </a:r>
          </a:p>
          <a:p>
            <a:pPr>
              <a:buAutoNum type="arabicPeriod"/>
            </a:pPr>
            <a:r>
              <a:rPr lang="en-US" sz="1600" b="1" dirty="0" smtClean="0"/>
              <a:t>Decomposition</a:t>
            </a:r>
          </a:p>
          <a:p>
            <a:pPr>
              <a:buAutoNum type="arabicPeriod"/>
            </a:pPr>
            <a:endParaRPr lang="en-US" sz="1600" b="1" dirty="0" smtClean="0"/>
          </a:p>
          <a:p>
            <a:pPr>
              <a:buAutoNum type="arabicPeriod"/>
            </a:pPr>
            <a:r>
              <a:rPr lang="en-US" sz="1600" b="1" dirty="0" smtClean="0"/>
              <a:t>Substrate</a:t>
            </a:r>
          </a:p>
          <a:p>
            <a:pPr>
              <a:buAutoNum type="arabicPeriod"/>
            </a:pPr>
            <a:r>
              <a:rPr lang="en-US" sz="1600" b="1" dirty="0" smtClean="0"/>
              <a:t>Rocky shores</a:t>
            </a:r>
          </a:p>
          <a:p>
            <a:pPr>
              <a:buAutoNum type="arabicPeriod"/>
            </a:pPr>
            <a:r>
              <a:rPr lang="en-US" sz="1600" b="1" dirty="0" smtClean="0"/>
              <a:t>Alternate</a:t>
            </a:r>
          </a:p>
          <a:p>
            <a:pPr>
              <a:buAutoNum type="arabicPeriod"/>
            </a:pPr>
            <a:r>
              <a:rPr lang="en-US" sz="1600" b="1" dirty="0" smtClean="0"/>
              <a:t>Habitat</a:t>
            </a:r>
          </a:p>
          <a:p>
            <a:pPr>
              <a:buAutoNum type="arabicPeriod"/>
            </a:pPr>
            <a:r>
              <a:rPr lang="en-US" sz="1600" b="1" dirty="0" smtClean="0"/>
              <a:t>Invertebrates</a:t>
            </a:r>
          </a:p>
          <a:p>
            <a:pPr>
              <a:buAutoNum type="arabicPeriod"/>
            </a:pPr>
            <a:r>
              <a:rPr lang="en-US" sz="1600" b="1" dirty="0" smtClean="0"/>
              <a:t>Sessile</a:t>
            </a:r>
          </a:p>
          <a:p>
            <a:pPr>
              <a:buAutoNum type="arabicPeriod"/>
            </a:pPr>
            <a:r>
              <a:rPr lang="en-US" sz="1600" b="1" dirty="0" smtClean="0"/>
              <a:t>Interact</a:t>
            </a:r>
          </a:p>
          <a:p>
            <a:pPr>
              <a:buAutoNum type="arabicPeriod"/>
            </a:pPr>
            <a:r>
              <a:rPr lang="en-US" sz="1600" b="1" dirty="0" smtClean="0"/>
              <a:t>Seashore</a:t>
            </a:r>
          </a:p>
          <a:p>
            <a:pPr>
              <a:buAutoNum type="arabicPeriod"/>
            </a:pPr>
            <a:r>
              <a:rPr lang="en-US" sz="1600" b="1" dirty="0" smtClean="0"/>
              <a:t>Dynamic</a:t>
            </a:r>
          </a:p>
          <a:p>
            <a:pPr>
              <a:buAutoNum type="arabicPeriod"/>
            </a:pPr>
            <a:r>
              <a:rPr lang="en-US" sz="1600" b="1" dirty="0" smtClean="0"/>
              <a:t>Variable</a:t>
            </a:r>
          </a:p>
          <a:p>
            <a:pPr>
              <a:buAutoNum type="arabicPeriod"/>
            </a:pPr>
            <a:r>
              <a:rPr lang="en-US" sz="1600" b="1" dirty="0" smtClean="0"/>
              <a:t>Sand dunes</a:t>
            </a:r>
          </a:p>
          <a:p>
            <a:pPr>
              <a:buAutoNum type="arabicPeriod"/>
            </a:pPr>
            <a:r>
              <a:rPr lang="en-US" sz="1600" b="1" dirty="0" smtClean="0"/>
              <a:t>Migrating</a:t>
            </a:r>
          </a:p>
          <a:p>
            <a:pPr>
              <a:buAutoNum type="arabicPeriod"/>
            </a:pPr>
            <a:endParaRPr lang="en-US" sz="1400" b="1" dirty="0" smtClean="0"/>
          </a:p>
          <a:p>
            <a:pPr>
              <a:buAutoNum type="arabicPeriod"/>
            </a:pP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200900" y="1229193"/>
            <a:ext cx="4991100" cy="812530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Offshore VOCABULARY</a:t>
            </a:r>
            <a:r>
              <a:rPr lang="en-US" dirty="0" smtClean="0"/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Communities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Taxonomically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Coral reefs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Photic zone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Calcium carbonate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Biodiverse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Marine polyps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Kelp forests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Kelp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Nutrients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6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6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6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6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6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6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6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6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6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6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Urchins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Open ocean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Continental shelf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Ocean currents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Marine mammals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Phytoplankton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Zooplankton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Deep sea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Aphotic zone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Bioluminescence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Fluorescence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Polar sea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Ice bergs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/>
              <a:t>Food-chain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20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9" y="917951"/>
            <a:ext cx="11582191" cy="1050549"/>
          </a:xfrm>
        </p:spPr>
        <p:txBody>
          <a:bodyPr numCol="1"/>
          <a:lstStyle/>
          <a:p>
            <a:r>
              <a:rPr lang="en-US" sz="2000" b="1" dirty="0" smtClean="0"/>
              <a:t> </a:t>
            </a:r>
            <a:r>
              <a:rPr lang="en-US" sz="2800" b="1" dirty="0" smtClean="0"/>
              <a:t>For</a:t>
            </a:r>
            <a:r>
              <a:rPr lang="en-US" sz="2000" b="1" dirty="0" smtClean="0"/>
              <a:t> </a:t>
            </a:r>
            <a:r>
              <a:rPr lang="en-US" sz="2000" b="1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3200" dirty="0" smtClean="0"/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Estuaries, Mangrove Forests and Salt marshes</a:t>
            </a:r>
            <a:r>
              <a:rPr lang="en-US" sz="3200" b="1" dirty="0">
                <a:solidFill>
                  <a:schemeClr val="accent1"/>
                </a:solidFill>
              </a:rPr>
              <a:t/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education.nationalgeographic.com/media/file/Mangrove-ecosystem-spanish.jpg</a:t>
            </a:r>
            <a:r>
              <a:rPr lang="en-US" sz="3200" dirty="0" smtClean="0">
                <a:solidFill>
                  <a:schemeClr val="accent1"/>
                </a:solidFill>
              </a:rPr>
              <a:t/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/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/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609" y="52744"/>
            <a:ext cx="11072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More to EXPLORE…About the Types of Marine </a:t>
            </a:r>
            <a:r>
              <a:rPr lang="en-US" sz="2800" b="1" dirty="0" smtClean="0"/>
              <a:t>Ecosystems…</a:t>
            </a:r>
          </a:p>
          <a:p>
            <a:r>
              <a:rPr lang="en-US" sz="2800" b="1" dirty="0" smtClean="0"/>
              <a:t>                        Websites </a:t>
            </a:r>
            <a:r>
              <a:rPr lang="en-US" sz="2800" dirty="0"/>
              <a:t>about Inshore Ecosystem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5309" y="1968500"/>
            <a:ext cx="1202669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Also</a:t>
            </a:r>
            <a:r>
              <a:rPr lang="en-US" sz="2000" b="1" u="sng" dirty="0" smtClean="0"/>
              <a:t> </a:t>
            </a:r>
            <a:r>
              <a:rPr lang="en-US" sz="2000" b="1" u="sng" dirty="0" smtClean="0">
                <a:sym typeface="Wingdings" panose="05000000000000000000" pitchFamily="2" charset="2"/>
              </a:rPr>
              <a:t>  </a:t>
            </a:r>
            <a:r>
              <a:rPr lang="en-US" sz="2000" b="1" u="sng" dirty="0" smtClean="0"/>
              <a:t>Explore by Using Kilroy </a:t>
            </a:r>
            <a:r>
              <a:rPr lang="en-US" sz="2000" b="1" u="sng" dirty="0"/>
              <a:t>Academy</a:t>
            </a:r>
            <a:r>
              <a:rPr lang="en-US" sz="2000" b="1" u="sng" dirty="0" smtClean="0"/>
              <a:t>:</a:t>
            </a:r>
          </a:p>
          <a:p>
            <a:r>
              <a:rPr lang="en-US" sz="2000" b="1" dirty="0" smtClean="0"/>
              <a:t>1</a:t>
            </a:r>
            <a:r>
              <a:rPr lang="en-US" sz="2000" b="1" dirty="0"/>
              <a:t>.     To access the website, visit </a:t>
            </a:r>
            <a:r>
              <a:rPr lang="en-US" sz="2000" b="1" u="sng" dirty="0">
                <a:hlinkClick r:id="rId2"/>
              </a:rPr>
              <a:t>www.kilroyacademy.org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b="1" dirty="0"/>
              <a:t>2.     Click on the resources tab to view available STEAM resources.</a:t>
            </a:r>
            <a:endParaRPr lang="en-US" sz="2000" dirty="0"/>
          </a:p>
          <a:p>
            <a:endParaRPr lang="en-US" sz="2000" b="1" dirty="0" smtClean="0"/>
          </a:p>
          <a:p>
            <a:r>
              <a:rPr lang="en-US" sz="2000" b="1" dirty="0" smtClean="0"/>
              <a:t>3</a:t>
            </a:r>
            <a:r>
              <a:rPr lang="en-US" sz="2000" b="1" dirty="0"/>
              <a:t>.     Resources are organized by topic (Aquatic Ecosystems, Depth, Temperature and Salinity) categorized by subject (Science, Technology, Engineering, Art and Math).</a:t>
            </a:r>
            <a:endParaRPr lang="en-US" sz="2000" dirty="0"/>
          </a:p>
          <a:p>
            <a:endParaRPr lang="en-US" sz="2000" b="1" dirty="0" smtClean="0"/>
          </a:p>
          <a:p>
            <a:r>
              <a:rPr lang="en-US" sz="2000" b="1" dirty="0" smtClean="0"/>
              <a:t>4</a:t>
            </a:r>
            <a:r>
              <a:rPr lang="en-US" sz="2000" b="1" dirty="0"/>
              <a:t>.     Click on the colored subject headings to view available resources.</a:t>
            </a:r>
            <a:endParaRPr lang="en-US" sz="2000" dirty="0"/>
          </a:p>
          <a:p>
            <a:endParaRPr lang="en-US" sz="2000" b="1" dirty="0" smtClean="0"/>
          </a:p>
          <a:p>
            <a:r>
              <a:rPr lang="en-US" sz="2000" b="1" dirty="0" smtClean="0"/>
              <a:t>5</a:t>
            </a:r>
            <a:r>
              <a:rPr lang="en-US" sz="2000" b="1" dirty="0"/>
              <a:t>.     Click the grey title for a drop down menu of available resources related to a specific topic and subject.</a:t>
            </a:r>
            <a:endParaRPr lang="en-US" sz="2000" dirty="0"/>
          </a:p>
          <a:p>
            <a:endParaRPr lang="en-US" sz="2000" b="1" dirty="0" smtClean="0"/>
          </a:p>
          <a:p>
            <a:r>
              <a:rPr lang="en-US" sz="2000" b="1" dirty="0" smtClean="0"/>
              <a:t>6</a:t>
            </a:r>
            <a:r>
              <a:rPr lang="en-US" sz="2000" b="1" dirty="0"/>
              <a:t>.     Click the orange ‘Open’ icon to open resources on a separate page.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6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52718"/>
            <a:ext cx="11582399" cy="1400530"/>
          </a:xfrm>
        </p:spPr>
        <p:txBody>
          <a:bodyPr/>
          <a:lstStyle/>
          <a:p>
            <a:r>
              <a:rPr lang="en-US" sz="2800" b="1" dirty="0"/>
              <a:t>More to EXPLORE…About the Types of Marine Ecosystems…</a:t>
            </a:r>
            <a:br>
              <a:rPr lang="en-US" sz="2800" b="1" dirty="0"/>
            </a:br>
            <a:r>
              <a:rPr lang="en-US" sz="2800" b="1" dirty="0"/>
              <a:t>                       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Websites </a:t>
            </a:r>
            <a:r>
              <a:rPr lang="en-US" sz="2800" dirty="0"/>
              <a:t>about Inshore </a:t>
            </a:r>
            <a:r>
              <a:rPr lang="en-US" sz="2800" dirty="0" smtClean="0"/>
              <a:t>Ecosystems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3600" b="1" dirty="0">
                <a:solidFill>
                  <a:srgbClr val="92D050"/>
                </a:solidFill>
              </a:rPr>
              <a:t>4. Rocky shores      </a:t>
            </a:r>
            <a:r>
              <a:rPr lang="en-US" sz="2000" b="1" dirty="0">
                <a:solidFill>
                  <a:srgbClr val="92D050"/>
                </a:solidFill>
                <a:hlinkClick r:id="rId2"/>
              </a:rPr>
              <a:t>http://</a:t>
            </a:r>
            <a:r>
              <a:rPr lang="en-US" sz="2000" b="1" dirty="0" smtClean="0">
                <a:solidFill>
                  <a:srgbClr val="92D050"/>
                </a:solidFill>
                <a:hlinkClick r:id="rId2"/>
              </a:rPr>
              <a:t>education.nationalgeographic.com/media/file/Rocky_Shore-ecosystem-spanish.jpg</a:t>
            </a:r>
            <a:r>
              <a:rPr lang="en-US" sz="3600" b="1" dirty="0" smtClean="0">
                <a:solidFill>
                  <a:srgbClr val="92D050"/>
                </a:solidFill>
              </a:rPr>
              <a:t/>
            </a:r>
            <a:br>
              <a:rPr lang="en-US" sz="3600" b="1" dirty="0" smtClean="0">
                <a:solidFill>
                  <a:srgbClr val="92D050"/>
                </a:solidFill>
              </a:rPr>
            </a:br>
            <a:r>
              <a:rPr lang="en-US" sz="3600" b="1" dirty="0">
                <a:solidFill>
                  <a:srgbClr val="92D050"/>
                </a:solidFill>
              </a:rPr>
              <a:t/>
            </a:r>
            <a:br>
              <a:rPr lang="en-US" sz="3600" b="1" dirty="0">
                <a:solidFill>
                  <a:srgbClr val="92D050"/>
                </a:solidFill>
              </a:rPr>
            </a:br>
            <a:r>
              <a:rPr lang="en-US" sz="3600" b="1" dirty="0" smtClean="0">
                <a:solidFill>
                  <a:srgbClr val="92D050"/>
                </a:solidFill>
              </a:rPr>
              <a:t>and </a:t>
            </a:r>
            <a:br>
              <a:rPr lang="en-US" sz="3600" b="1" dirty="0" smtClean="0">
                <a:solidFill>
                  <a:srgbClr val="92D050"/>
                </a:solidFill>
              </a:rPr>
            </a:br>
            <a:r>
              <a:rPr lang="en-US" sz="3600" b="1" dirty="0">
                <a:solidFill>
                  <a:srgbClr val="92D050"/>
                </a:solidFill>
              </a:rPr>
              <a:t/>
            </a:r>
            <a:br>
              <a:rPr lang="en-US" sz="3600" b="1" dirty="0">
                <a:solidFill>
                  <a:srgbClr val="92D050"/>
                </a:solidFill>
              </a:rPr>
            </a:br>
            <a:r>
              <a:rPr lang="en-US" sz="3600" b="1" dirty="0">
                <a:solidFill>
                  <a:srgbClr val="92D050"/>
                </a:solidFill>
              </a:rPr>
              <a:t>5. Seashores  </a:t>
            </a:r>
            <a:r>
              <a:rPr lang="en-US" sz="2000" b="1" dirty="0">
                <a:solidFill>
                  <a:srgbClr val="92D050"/>
                </a:solidFill>
                <a:hlinkClick r:id="rId3"/>
              </a:rPr>
              <a:t>http://</a:t>
            </a:r>
            <a:r>
              <a:rPr lang="en-US" sz="2000" b="1" dirty="0" smtClean="0">
                <a:solidFill>
                  <a:srgbClr val="92D050"/>
                </a:solidFill>
                <a:hlinkClick r:id="rId3"/>
              </a:rPr>
              <a:t>education.nationalgeographic.com/media/file/Sandy_Shore-ecosystem-spanish.jpg</a:t>
            </a:r>
            <a:r>
              <a:rPr lang="en-US" sz="2000" b="1" dirty="0" smtClean="0">
                <a:solidFill>
                  <a:srgbClr val="92D050"/>
                </a:solidFill>
              </a:rPr>
              <a:t/>
            </a:r>
            <a:br>
              <a:rPr lang="en-US" sz="2000" b="1" dirty="0" smtClean="0">
                <a:solidFill>
                  <a:srgbClr val="92D050"/>
                </a:solidFill>
              </a:rPr>
            </a:br>
            <a:r>
              <a:rPr lang="en-US" sz="4400" b="1" dirty="0"/>
              <a:t/>
            </a:r>
            <a:br>
              <a:rPr lang="en-US" sz="44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02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57300"/>
            <a:ext cx="12192000" cy="4991100"/>
          </a:xfrm>
        </p:spPr>
        <p:txBody>
          <a:bodyPr numCol="1"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6. Coral </a:t>
            </a:r>
            <a:r>
              <a:rPr lang="en-US" sz="2400" b="1" dirty="0">
                <a:solidFill>
                  <a:schemeClr val="accent1"/>
                </a:solidFill>
              </a:rPr>
              <a:t>reefs 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http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education.nationalgeographic.com/media/file/Coral_Reef_Layers-ecosystem-spanish.jpg</a:t>
            </a:r>
            <a:r>
              <a:rPr lang="en-US" sz="2000" dirty="0" smtClean="0">
                <a:solidFill>
                  <a:schemeClr val="accent1"/>
                </a:solidFill>
              </a:rPr>
              <a:t/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/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7. Kelp </a:t>
            </a:r>
            <a:r>
              <a:rPr lang="en-US" sz="2400" b="1" dirty="0">
                <a:solidFill>
                  <a:schemeClr val="accent1"/>
                </a:solidFill>
              </a:rPr>
              <a:t>forests  </a:t>
            </a:r>
            <a:r>
              <a:rPr lang="en-US" sz="2400" b="1" dirty="0" smtClean="0">
                <a:solidFill>
                  <a:schemeClr val="accent1"/>
                </a:solidFill>
              </a:rPr>
              <a:t/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http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://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education.nationalgeographic.com/media/file/Kelp_Forest-ecosystem-spanish.jpg</a:t>
            </a:r>
            <a:r>
              <a:rPr lang="en-US" sz="2000" dirty="0" smtClean="0">
                <a:solidFill>
                  <a:schemeClr val="accent1"/>
                </a:solidFill>
              </a:rPr>
              <a:t/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/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8. Open </a:t>
            </a:r>
            <a:r>
              <a:rPr lang="en-US" sz="2400" b="1" dirty="0">
                <a:solidFill>
                  <a:schemeClr val="accent1"/>
                </a:solidFill>
              </a:rPr>
              <a:t>ocean </a:t>
            </a:r>
            <a:r>
              <a:rPr lang="en-US" sz="2400" b="1" dirty="0" smtClean="0">
                <a:solidFill>
                  <a:schemeClr val="accent1"/>
                </a:solidFill>
              </a:rPr>
              <a:t/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http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://education.nationalgeographic.com/education/activity/water-quality-degradation-in-the-ocean/?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ar_a=1</a:t>
            </a:r>
            <a:r>
              <a:rPr lang="en-US" sz="2000" dirty="0" smtClean="0">
                <a:solidFill>
                  <a:schemeClr val="accent1"/>
                </a:solidFill>
              </a:rPr>
              <a:t/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/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9. Deep </a:t>
            </a:r>
            <a:r>
              <a:rPr lang="en-US" sz="2400" b="1" dirty="0">
                <a:solidFill>
                  <a:schemeClr val="accent1"/>
                </a:solidFill>
              </a:rPr>
              <a:t>sea     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5"/>
              </a:rPr>
              <a:t>http://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5"/>
              </a:rPr>
              <a:t>divediscover.whoi.edu/expedition15/index.html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10. Polar seas    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://divediscover.whoi.edu/arctic-ecosystem</a:t>
            </a:r>
            <a:r>
              <a:rPr lang="en-US" sz="2000" dirty="0" smtClean="0">
                <a:solidFill>
                  <a:srgbClr val="FFC000"/>
                </a:solidFill>
              </a:rPr>
              <a:t>/</a:t>
            </a:r>
            <a:br>
              <a:rPr lang="en-US" sz="2000" dirty="0" smtClean="0">
                <a:solidFill>
                  <a:srgbClr val="FFC000"/>
                </a:solidFill>
              </a:rPr>
            </a:br>
            <a:r>
              <a:rPr lang="en-US" sz="2000" dirty="0" smtClean="0">
                <a:solidFill>
                  <a:srgbClr val="FFC000"/>
                </a:solidFill>
              </a:rPr>
              <a:t>								</a:t>
            </a:r>
            <a:r>
              <a:rPr lang="en-US" sz="2000" b="1" dirty="0" smtClean="0">
                <a:solidFill>
                  <a:srgbClr val="FFC000"/>
                </a:solidFill>
              </a:rPr>
              <a:t>CTRL + click to activate website!</a:t>
            </a:r>
            <a:r>
              <a:rPr lang="en-US" sz="2000" dirty="0" smtClean="0">
                <a:solidFill>
                  <a:srgbClr val="FFC000"/>
                </a:solidFill>
              </a:rPr>
              <a:t/>
            </a:r>
            <a:br>
              <a:rPr lang="en-US" sz="2000" dirty="0" smtClean="0">
                <a:solidFill>
                  <a:srgbClr val="FFC000"/>
                </a:solidFill>
              </a:rPr>
            </a:br>
            <a:r>
              <a:rPr lang="en-US" sz="2000" dirty="0" smtClean="0">
                <a:solidFill>
                  <a:srgbClr val="FFC000"/>
                </a:solidFill>
              </a:rPr>
              <a:t/>
            </a:r>
            <a:br>
              <a:rPr lang="en-US" sz="2000" dirty="0" smtClean="0">
                <a:solidFill>
                  <a:srgbClr val="FFC000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6690" y="336034"/>
            <a:ext cx="11775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More to EXPLORE…About the Types </a:t>
            </a:r>
            <a:r>
              <a:rPr lang="en-US" sz="2800" b="1" dirty="0"/>
              <a:t>of Marine </a:t>
            </a:r>
            <a:r>
              <a:rPr lang="en-US" sz="2800" b="1" dirty="0" smtClean="0"/>
              <a:t>Ecosystems</a:t>
            </a:r>
          </a:p>
          <a:p>
            <a:r>
              <a:rPr lang="en-US" sz="2800" b="1" dirty="0" smtClean="0"/>
              <a:t>         Websites </a:t>
            </a:r>
            <a:r>
              <a:rPr lang="en-US" sz="2800" dirty="0"/>
              <a:t>about offshore marine ecosystems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334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07689" cy="779182"/>
          </a:xfrm>
        </p:spPr>
        <p:txBody>
          <a:bodyPr/>
          <a:lstStyle/>
          <a:p>
            <a:r>
              <a:rPr lang="en-US" sz="3200" b="1" dirty="0" smtClean="0"/>
              <a:t>ENERGY FLOW THROUGH MARINE ECOSYSTEMS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9402" y="965200"/>
            <a:ext cx="7893202" cy="589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24700" y="1210982"/>
            <a:ext cx="5016500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ABIOTIC Features</a:t>
            </a:r>
            <a:r>
              <a:rPr lang="en-US" b="1" dirty="0" smtClean="0"/>
              <a:t>:</a:t>
            </a:r>
          </a:p>
          <a:p>
            <a:endParaRPr lang="en-US" sz="900" b="1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Solar energy (sunlight)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sz="900" b="1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Heat energy (</a:t>
            </a:r>
            <a:r>
              <a:rPr lang="en-US" b="1" dirty="0" smtClean="0">
                <a:solidFill>
                  <a:schemeClr val="accent1"/>
                </a:solidFill>
              </a:rPr>
              <a:t>transformed</a:t>
            </a:r>
            <a:r>
              <a:rPr lang="en-US" b="1" dirty="0" smtClean="0"/>
              <a:t> from sunlight)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sz="900" b="1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Kinetic energy (movement of seawater, wind, substrate (sea floor </a:t>
            </a:r>
            <a:r>
              <a:rPr lang="en-US" b="1" dirty="0" smtClean="0">
                <a:solidFill>
                  <a:srgbClr val="92D050"/>
                </a:solidFill>
              </a:rPr>
              <a:t>sediment</a:t>
            </a:r>
            <a:r>
              <a:rPr lang="en-US" b="1" dirty="0" smtClean="0"/>
              <a:t>), and organisms moving</a:t>
            </a:r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BIOTIC </a:t>
            </a:r>
            <a:r>
              <a:rPr lang="en-US" b="1" dirty="0"/>
              <a:t>Features</a:t>
            </a:r>
            <a:r>
              <a:rPr lang="en-US" b="1" dirty="0" smtClean="0"/>
              <a:t>:</a:t>
            </a:r>
          </a:p>
          <a:p>
            <a:r>
              <a:rPr lang="en-US" sz="2000" b="1" i="1" dirty="0" smtClean="0">
                <a:solidFill>
                  <a:schemeClr val="accent1"/>
                </a:solidFill>
              </a:rPr>
              <a:t>Trophic</a:t>
            </a:r>
            <a:r>
              <a:rPr lang="en-US" sz="20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Levels </a:t>
            </a:r>
            <a:r>
              <a:rPr lang="en-US" sz="2800" b="1" i="1" u="sng" dirty="0" smtClean="0">
                <a:solidFill>
                  <a:schemeClr val="bg1"/>
                </a:solidFill>
              </a:rPr>
              <a:t>1 - 6 </a:t>
            </a:r>
            <a:r>
              <a:rPr lang="en-US" b="1" i="1" dirty="0" smtClean="0"/>
              <a:t>on pyramid</a:t>
            </a:r>
            <a:endParaRPr lang="en-US" b="1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sz="800" b="1" dirty="0" smtClean="0"/>
          </a:p>
          <a:p>
            <a:r>
              <a:rPr lang="en-US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Level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1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/>
              <a:t>-Aquatic plants = primary producers (</a:t>
            </a:r>
            <a:r>
              <a:rPr lang="en-US" b="1" dirty="0" err="1" smtClean="0">
                <a:solidFill>
                  <a:srgbClr val="92D050"/>
                </a:solidFill>
              </a:rPr>
              <a:t>photosynthesizers</a:t>
            </a:r>
            <a:r>
              <a:rPr lang="en-US" b="1" dirty="0" smtClean="0"/>
              <a:t>)</a:t>
            </a:r>
          </a:p>
          <a:p>
            <a:endParaRPr lang="en-US" sz="800" b="1" dirty="0" smtClean="0"/>
          </a:p>
          <a:p>
            <a:r>
              <a:rPr lang="en-US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Level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en-US" b="1" i="1" dirty="0" smtClean="0">
                <a:solidFill>
                  <a:srgbClr val="002060"/>
                </a:solidFill>
              </a:rPr>
              <a:t>- </a:t>
            </a:r>
            <a:r>
              <a:rPr lang="en-US" b="1" dirty="0" smtClean="0">
                <a:solidFill>
                  <a:srgbClr val="92D050"/>
                </a:solidFill>
              </a:rPr>
              <a:t>Herbivores</a:t>
            </a:r>
            <a:r>
              <a:rPr lang="en-US" b="1" dirty="0" smtClean="0"/>
              <a:t> (plant eaters)</a:t>
            </a:r>
          </a:p>
          <a:p>
            <a:r>
              <a:rPr lang="en-US" b="1" dirty="0" smtClean="0"/>
              <a:t>Herbivorous </a:t>
            </a:r>
            <a:r>
              <a:rPr lang="en-US" b="1" dirty="0" smtClean="0">
                <a:solidFill>
                  <a:srgbClr val="92D050"/>
                </a:solidFill>
              </a:rPr>
              <a:t>omnivores</a:t>
            </a:r>
          </a:p>
          <a:p>
            <a:endParaRPr lang="en-US" sz="800" b="1" dirty="0" smtClean="0">
              <a:solidFill>
                <a:srgbClr val="92D050"/>
              </a:solidFill>
            </a:endParaRPr>
          </a:p>
          <a:p>
            <a:r>
              <a:rPr lang="en-US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Levels </a:t>
            </a:r>
            <a:r>
              <a:rPr lang="en-US" sz="2000" b="1" i="1" dirty="0" smtClean="0">
                <a:solidFill>
                  <a:schemeClr val="bg1"/>
                </a:solidFill>
              </a:rPr>
              <a:t>3 to 6 </a:t>
            </a:r>
            <a:r>
              <a:rPr lang="en-US" b="1" dirty="0" smtClean="0"/>
              <a:t>– </a:t>
            </a:r>
            <a:r>
              <a:rPr lang="en-US" b="1" dirty="0" smtClean="0">
                <a:solidFill>
                  <a:schemeClr val="accent1"/>
                </a:solidFill>
              </a:rPr>
              <a:t>Carnivores</a:t>
            </a:r>
            <a:r>
              <a:rPr lang="en-US" b="1" dirty="0" smtClean="0"/>
              <a:t> of who eats who (eater of smaller animals than self)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2803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105475"/>
            <a:ext cx="9404723" cy="5257225"/>
          </a:xfrm>
        </p:spPr>
        <p:txBody>
          <a:bodyPr numCol="2"/>
          <a:lstStyle/>
          <a:p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Inshore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200" dirty="0" smtClean="0">
                <a:solidFill>
                  <a:schemeClr val="tx1"/>
                </a:solidFill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</a:rPr>
              <a:t>. Estuaries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2. Mangrove forests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3. Salt marshes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4. Rocky shores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5. Seashores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Offshore</a:t>
            </a: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6. Coral reefs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7. Kelp forests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8. Open ocean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9. Deep sea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10. Polar </a:t>
            </a:r>
            <a:r>
              <a:rPr lang="en-US" sz="3200" b="1" dirty="0">
                <a:solidFill>
                  <a:schemeClr val="tx1"/>
                </a:solidFill>
              </a:rPr>
              <a:t>seas</a:t>
            </a:r>
            <a:r>
              <a:rPr lang="en-US" sz="3200" dirty="0">
                <a:solidFill>
                  <a:schemeClr val="accent1"/>
                </a:solidFill>
              </a:rPr>
              <a:t/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7500" y="0"/>
            <a:ext cx="9232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Types of Marine Ecosystems</a:t>
            </a:r>
          </a:p>
        </p:txBody>
      </p:sp>
    </p:spTree>
    <p:extLst>
      <p:ext uri="{BB962C8B-B14F-4D97-AF65-F5344CB8AC3E}">
        <p14:creationId xmlns:p14="http://schemas.microsoft.com/office/powerpoint/2010/main" xmlns="" val="7409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843" y="452718"/>
            <a:ext cx="10094057" cy="1083982"/>
          </a:xfrm>
        </p:spPr>
        <p:txBody>
          <a:bodyPr/>
          <a:lstStyle/>
          <a:p>
            <a:r>
              <a:rPr lang="en-US" b="1" dirty="0" smtClean="0"/>
              <a:t>1. ESTUARIES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dirty="0" smtClean="0">
                <a:latin typeface="Verdana" panose="020B0604030504040204" pitchFamily="34" charset="0"/>
              </a:rPr>
              <a:t/>
            </a:r>
            <a:br>
              <a:rPr lang="en-US" altLang="en-US" dirty="0" smtClean="0">
                <a:latin typeface="Verdana" panose="020B0604030504040204" pitchFamily="34" charset="0"/>
              </a:rPr>
            </a:br>
            <a:r>
              <a:rPr lang="en-US" altLang="en-US" sz="2000" b="1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 Estuaries </a:t>
            </a:r>
            <a:r>
              <a:rPr lang="en-US" altLang="en-US" sz="2000" dirty="0" smtClean="0">
                <a:latin typeface="Verdana" panose="020B0604030504040204" pitchFamily="34" charset="0"/>
              </a:rPr>
              <a:t>provide buffers </a:t>
            </a:r>
            <a:r>
              <a:rPr lang="en-US" altLang="en-US" sz="2000" dirty="0">
                <a:latin typeface="Verdana" panose="020B0604030504040204" pitchFamily="34" charset="0"/>
              </a:rPr>
              <a:t>against coastal storm impacts from wind &amp; waves</a:t>
            </a:r>
            <a:r>
              <a:rPr lang="en-US" altLang="en-US" dirty="0">
                <a:latin typeface="Verdana" panose="020B0604030504040204" pitchFamily="34" charset="0"/>
              </a:rPr>
              <a:t/>
            </a:r>
            <a:br>
              <a:rPr lang="en-US" altLang="en-US" dirty="0">
                <a:latin typeface="Verdana" panose="020B060403050404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70700" y="1663700"/>
            <a:ext cx="5092700" cy="4592637"/>
          </a:xfrm>
        </p:spPr>
        <p:txBody>
          <a:bodyPr>
            <a:normAutofit/>
          </a:bodyPr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/>
              <a:t>ABIOTIC Features: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b="1" dirty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b="1" dirty="0"/>
              <a:t>S</a:t>
            </a:r>
            <a:r>
              <a:rPr lang="en-US" altLang="en-US" sz="2000" b="1" dirty="0" smtClean="0"/>
              <a:t>hallow</a:t>
            </a:r>
            <a:r>
              <a:rPr lang="en-US" altLang="en-US" sz="2000" b="1" dirty="0" smtClean="0">
                <a:solidFill>
                  <a:srgbClr val="92D050"/>
                </a:solidFill>
              </a:rPr>
              <a:t>, brackish water </a:t>
            </a:r>
            <a:r>
              <a:rPr lang="en-US" altLang="en-US" sz="2000" b="1" dirty="0" smtClean="0"/>
              <a:t>from mixture of inland fresh water &amp; rain with seawater by daily tidal motion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BIOTIC </a:t>
            </a:r>
            <a:r>
              <a:rPr lang="en-US" b="1" dirty="0"/>
              <a:t>Features:</a:t>
            </a:r>
          </a:p>
          <a:p>
            <a:r>
              <a:rPr lang="en-US" sz="2000" b="1" dirty="0"/>
              <a:t>Rich in </a:t>
            </a:r>
            <a:r>
              <a:rPr lang="en-US" sz="2000" b="1" dirty="0">
                <a:solidFill>
                  <a:srgbClr val="92D050"/>
                </a:solidFill>
              </a:rPr>
              <a:t>organic</a:t>
            </a:r>
            <a:r>
              <a:rPr lang="en-US" sz="2000" b="1" dirty="0"/>
              <a:t> </a:t>
            </a:r>
            <a:r>
              <a:rPr lang="en-US" sz="2000" b="1" dirty="0" smtClean="0"/>
              <a:t>material (</a:t>
            </a:r>
            <a:r>
              <a:rPr lang="en-US" sz="2000" b="1" dirty="0" smtClean="0">
                <a:solidFill>
                  <a:srgbClr val="92D050"/>
                </a:solidFill>
              </a:rPr>
              <a:t>detritus</a:t>
            </a:r>
            <a:r>
              <a:rPr lang="en-US" sz="2000" b="1" dirty="0" smtClean="0"/>
              <a:t>)</a:t>
            </a:r>
          </a:p>
          <a:p>
            <a:r>
              <a:rPr lang="en-US" altLang="en-US" sz="2000" b="1" dirty="0" smtClean="0">
                <a:solidFill>
                  <a:srgbClr val="92D050"/>
                </a:solidFill>
              </a:rPr>
              <a:t>Marine nursery areas </a:t>
            </a:r>
            <a:r>
              <a:rPr lang="en-US" altLang="en-US" sz="2000" b="1" dirty="0"/>
              <a:t>for many commercial </a:t>
            </a:r>
            <a:r>
              <a:rPr lang="en-US" altLang="en-US" sz="2000" b="1" dirty="0" smtClean="0"/>
              <a:t>marine organisms and </a:t>
            </a:r>
            <a:r>
              <a:rPr lang="en-US" altLang="en-US" sz="2000" b="1" dirty="0"/>
              <a:t>recreational </a:t>
            </a:r>
            <a:r>
              <a:rPr lang="en-US" altLang="en-US" sz="2000" b="1" dirty="0" smtClean="0"/>
              <a:t>fish species</a:t>
            </a:r>
          </a:p>
          <a:p>
            <a:r>
              <a:rPr lang="en-US" altLang="en-US" sz="2000" b="1" dirty="0" smtClean="0">
                <a:solidFill>
                  <a:srgbClr val="92D050"/>
                </a:solidFill>
              </a:rPr>
              <a:t>Seagrass</a:t>
            </a:r>
            <a:r>
              <a:rPr lang="en-US" altLang="en-US" sz="2000" b="1" dirty="0" smtClean="0"/>
              <a:t> 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beds</a:t>
            </a:r>
            <a:r>
              <a:rPr lang="en-US" altLang="en-US" sz="2000" b="1" dirty="0" smtClean="0"/>
              <a:t> in tropical areas </a:t>
            </a:r>
            <a:r>
              <a:rPr lang="en-US" altLang="en-US" sz="2000" b="1" dirty="0" smtClean="0">
                <a:solidFill>
                  <a:srgbClr val="92D050"/>
                </a:solidFill>
              </a:rPr>
              <a:t>drift algae</a:t>
            </a:r>
            <a:endParaRPr lang="en-US" altLang="en-US" sz="20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4842" y="1371874"/>
            <a:ext cx="12192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en-US" altLang="en-US" sz="8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Estuaries provide buffers against coastal storm impacts and nursery areas for many commercial and recreational fish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41" y="1781597"/>
            <a:ext cx="6553765" cy="447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92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27" y="102586"/>
            <a:ext cx="9853373" cy="916745"/>
          </a:xfrm>
        </p:spPr>
        <p:txBody>
          <a:bodyPr/>
          <a:lstStyle/>
          <a:p>
            <a:r>
              <a:rPr lang="en-US" b="1" dirty="0" smtClean="0"/>
              <a:t>2. MANGROVE FORESTS </a:t>
            </a:r>
            <a:r>
              <a:rPr lang="en-US" sz="1800" dirty="0" smtClean="0"/>
              <a:t>mangrove trees are not a single species, but actually a group of more than 50 different types of </a:t>
            </a:r>
            <a:r>
              <a:rPr lang="en-US" sz="1800" b="1" dirty="0" smtClean="0">
                <a:solidFill>
                  <a:schemeClr val="accent1"/>
                </a:solidFill>
              </a:rPr>
              <a:t>species</a:t>
            </a:r>
            <a:r>
              <a:rPr lang="en-US" sz="1800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549" y="1152982"/>
            <a:ext cx="4614486" cy="5532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ABIOTIC Features:</a:t>
            </a:r>
          </a:p>
          <a:p>
            <a:r>
              <a:rPr lang="en-US" sz="2000" b="1" dirty="0" smtClean="0"/>
              <a:t>Warm temperatures</a:t>
            </a:r>
          </a:p>
          <a:p>
            <a:r>
              <a:rPr lang="en-US" sz="2000" b="1" dirty="0" smtClean="0"/>
              <a:t>Other abiotic </a:t>
            </a:r>
            <a:r>
              <a:rPr lang="en-US" sz="2000" b="1" dirty="0"/>
              <a:t>– mud, shallow water, warm temps, many nutrients</a:t>
            </a:r>
          </a:p>
          <a:p>
            <a:pPr marL="0" indent="0">
              <a:buNone/>
            </a:pPr>
            <a:r>
              <a:rPr lang="en-US" sz="2000" b="1" dirty="0" smtClean="0"/>
              <a:t>BIOTIC Features:</a:t>
            </a:r>
          </a:p>
          <a:p>
            <a:r>
              <a:rPr lang="en-US" sz="2000" b="1" dirty="0" smtClean="0"/>
              <a:t>Rich in organic material</a:t>
            </a:r>
          </a:p>
          <a:p>
            <a:r>
              <a:rPr lang="en-US" sz="2000" b="1" dirty="0" smtClean="0"/>
              <a:t>Tree roots covered with water in high tide</a:t>
            </a:r>
          </a:p>
          <a:p>
            <a:r>
              <a:rPr lang="en-US" sz="2000" b="1" dirty="0" smtClean="0"/>
              <a:t>Nursery to many growing organisms</a:t>
            </a:r>
          </a:p>
          <a:p>
            <a:r>
              <a:rPr lang="en-US" sz="2000" b="1" dirty="0" smtClean="0"/>
              <a:t>Biotic – red </a:t>
            </a:r>
            <a:r>
              <a:rPr lang="en-US" sz="2000" b="1" dirty="0" smtClean="0">
                <a:solidFill>
                  <a:srgbClr val="92D050"/>
                </a:solidFill>
              </a:rPr>
              <a:t>mangroves</a:t>
            </a:r>
            <a:r>
              <a:rPr lang="en-US" sz="2000" b="1" dirty="0" smtClean="0"/>
              <a:t>, snails, crabs, barnacles, oysters, </a:t>
            </a:r>
            <a:r>
              <a:rPr lang="en-US" sz="2000" b="1" dirty="0" smtClean="0">
                <a:solidFill>
                  <a:srgbClr val="92D050"/>
                </a:solidFill>
              </a:rPr>
              <a:t>plankton</a:t>
            </a:r>
            <a:r>
              <a:rPr lang="en-US" sz="2000" b="1" dirty="0" smtClean="0"/>
              <a:t>, snapper</a:t>
            </a:r>
          </a:p>
        </p:txBody>
      </p:sp>
      <p:pic>
        <p:nvPicPr>
          <p:cNvPr id="2050" name="Picture 2" descr="S:\Images\Istock\iStock_Mangrove 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27" y="1292682"/>
            <a:ext cx="7199821" cy="4963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689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1" y="0"/>
            <a:ext cx="9404723" cy="1143000"/>
          </a:xfrm>
        </p:spPr>
        <p:txBody>
          <a:bodyPr/>
          <a:lstStyle/>
          <a:p>
            <a:r>
              <a:rPr lang="en-US" b="1" dirty="0" smtClean="0"/>
              <a:t>3. SALT MARSH  </a:t>
            </a:r>
            <a:r>
              <a:rPr lang="en-US" sz="2000" b="1" dirty="0" smtClean="0">
                <a:solidFill>
                  <a:schemeClr val="accent1"/>
                </a:solidFill>
              </a:rPr>
              <a:t>salt marshes </a:t>
            </a:r>
            <a:r>
              <a:rPr lang="en-US" sz="2000" dirty="0" smtClean="0"/>
              <a:t>exist in estuaries along coasts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 pictures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5751" y="1143000"/>
            <a:ext cx="5420349" cy="51133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dirty="0" smtClean="0"/>
              <a:t>ABIOTIC </a:t>
            </a:r>
            <a:r>
              <a:rPr lang="en-US" sz="1900" b="1" dirty="0"/>
              <a:t>Features</a:t>
            </a:r>
            <a:r>
              <a:rPr lang="en-US" sz="1900" b="1" dirty="0" smtClean="0"/>
              <a:t>:</a:t>
            </a:r>
          </a:p>
          <a:p>
            <a:r>
              <a:rPr lang="en-US" sz="1900" b="1" dirty="0" smtClean="0"/>
              <a:t>Extra-tropical estuary in </a:t>
            </a:r>
            <a:r>
              <a:rPr lang="en-US" sz="1900" b="1" dirty="0" smtClean="0">
                <a:solidFill>
                  <a:srgbClr val="92D050"/>
                </a:solidFill>
              </a:rPr>
              <a:t>temperate </a:t>
            </a:r>
            <a:r>
              <a:rPr lang="en-US" sz="1900" b="1" dirty="0" smtClean="0"/>
              <a:t>climates (cooler than tropics)</a:t>
            </a:r>
          </a:p>
          <a:p>
            <a:r>
              <a:rPr lang="en-US" sz="1900" b="1" dirty="0" smtClean="0"/>
              <a:t>Wet </a:t>
            </a:r>
            <a:r>
              <a:rPr lang="en-US" sz="1900" b="1" dirty="0"/>
              <a:t>and </a:t>
            </a:r>
            <a:r>
              <a:rPr lang="en-US" sz="1900" b="1" dirty="0" smtClean="0"/>
              <a:t>dry, as influenced by tides and </a:t>
            </a:r>
            <a:r>
              <a:rPr lang="en-US" sz="1900" b="1" dirty="0" smtClean="0">
                <a:solidFill>
                  <a:srgbClr val="92D050"/>
                </a:solidFill>
              </a:rPr>
              <a:t>precipitation</a:t>
            </a:r>
            <a:endParaRPr lang="en-US" sz="1900" b="1" dirty="0">
              <a:solidFill>
                <a:srgbClr val="92D050"/>
              </a:solidFill>
            </a:endParaRPr>
          </a:p>
          <a:p>
            <a:r>
              <a:rPr lang="en-US" sz="1900" b="1" dirty="0"/>
              <a:t>Long grass and thick </a:t>
            </a:r>
            <a:r>
              <a:rPr lang="en-US" sz="1900" b="1" dirty="0" smtClean="0"/>
              <a:t>mud from </a:t>
            </a:r>
            <a:r>
              <a:rPr lang="en-US" sz="1900" b="1" dirty="0" smtClean="0">
                <a:solidFill>
                  <a:srgbClr val="92D050"/>
                </a:solidFill>
              </a:rPr>
              <a:t>decomposition </a:t>
            </a:r>
            <a:r>
              <a:rPr lang="en-US" sz="1900" b="1" dirty="0"/>
              <a:t>and nutrient cycling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900" b="1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900" b="1" dirty="0">
                <a:solidFill>
                  <a:srgbClr val="92D050"/>
                </a:solidFill>
              </a:rPr>
              <a:t>B</a:t>
            </a:r>
            <a:r>
              <a:rPr lang="en-US" altLang="en-US" sz="1900" b="1" dirty="0" smtClean="0">
                <a:solidFill>
                  <a:srgbClr val="92D050"/>
                </a:solidFill>
              </a:rPr>
              <a:t>rackish water, </a:t>
            </a:r>
            <a:r>
              <a:rPr lang="en-US" altLang="en-US" sz="1900" b="1" dirty="0" smtClean="0"/>
              <a:t>shallow and from </a:t>
            </a:r>
            <a:r>
              <a:rPr lang="en-US" altLang="en-US" sz="1900" b="1" dirty="0"/>
              <a:t>mixture of inland fresh water &amp; rain with seawater by daily tidal motion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BIOTIC Features:</a:t>
            </a:r>
          </a:p>
          <a:p>
            <a:r>
              <a:rPr lang="en-US" sz="1900" b="1" dirty="0"/>
              <a:t>Rich in </a:t>
            </a:r>
            <a:r>
              <a:rPr lang="en-US" sz="1900" b="1" dirty="0">
                <a:solidFill>
                  <a:srgbClr val="92D050"/>
                </a:solidFill>
              </a:rPr>
              <a:t>organic</a:t>
            </a:r>
            <a:r>
              <a:rPr lang="en-US" sz="1900" b="1" dirty="0"/>
              <a:t> material </a:t>
            </a:r>
            <a:r>
              <a:rPr lang="en-US" sz="1900" b="1" dirty="0" smtClean="0"/>
              <a:t>as </a:t>
            </a:r>
            <a:r>
              <a:rPr lang="en-US" sz="1900" b="1" dirty="0" smtClean="0">
                <a:solidFill>
                  <a:srgbClr val="92D050"/>
                </a:solidFill>
              </a:rPr>
              <a:t>substrate</a:t>
            </a:r>
            <a:r>
              <a:rPr lang="en-US" sz="1900" b="1" dirty="0" smtClean="0"/>
              <a:t> (sediment on bottom)</a:t>
            </a:r>
            <a:endParaRPr lang="en-US" sz="1900" b="1" dirty="0"/>
          </a:p>
          <a:p>
            <a:r>
              <a:rPr lang="en-US" altLang="en-US" sz="1900" b="1" dirty="0">
                <a:solidFill>
                  <a:srgbClr val="92D050"/>
                </a:solidFill>
              </a:rPr>
              <a:t>nursery areas </a:t>
            </a:r>
            <a:r>
              <a:rPr lang="en-US" altLang="en-US" sz="1900" b="1" dirty="0"/>
              <a:t>for many commercial marine organisms and recreational fish species</a:t>
            </a:r>
          </a:p>
          <a:p>
            <a:r>
              <a:rPr lang="en-US" sz="1900" b="1" dirty="0"/>
              <a:t>tall grass, small fish, crabs, lobsters, shrimp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S:\Images\Istock\iStock Salt Mar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2" y="1143000"/>
            <a:ext cx="6443228" cy="482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325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08" y="0"/>
            <a:ext cx="9404723" cy="1152981"/>
          </a:xfrm>
        </p:spPr>
        <p:txBody>
          <a:bodyPr/>
          <a:lstStyle/>
          <a:p>
            <a:r>
              <a:rPr lang="en-US" b="1" dirty="0" smtClean="0"/>
              <a:t>4. ROCKY SHORE  </a:t>
            </a:r>
            <a:r>
              <a:rPr lang="en-US" sz="2000" b="1" dirty="0" smtClean="0">
                <a:solidFill>
                  <a:schemeClr val="accent1"/>
                </a:solidFill>
              </a:rPr>
              <a:t>Rocky shores </a:t>
            </a:r>
            <a:r>
              <a:rPr lang="en-US" sz="2000" dirty="0" smtClean="0"/>
              <a:t>are shoreline areas of high energy where sea water and wave action meet rock formations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Pictures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3093" y="1317396"/>
            <a:ext cx="4779077" cy="4938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ABIOTIC Features:</a:t>
            </a:r>
          </a:p>
          <a:p>
            <a:r>
              <a:rPr lang="en-US" sz="2000" b="1" dirty="0" smtClean="0"/>
              <a:t>Harsh habitat between high and low tide</a:t>
            </a:r>
          </a:p>
          <a:p>
            <a:r>
              <a:rPr lang="en-US" sz="2000" b="1" dirty="0" smtClean="0"/>
              <a:t>Organisms can </a:t>
            </a:r>
            <a:r>
              <a:rPr lang="en-US" sz="2000" b="1" dirty="0" smtClean="0">
                <a:solidFill>
                  <a:schemeClr val="accent1"/>
                </a:solidFill>
              </a:rPr>
              <a:t>alternate</a:t>
            </a:r>
            <a:r>
              <a:rPr lang="en-US" sz="2000" b="1" dirty="0" smtClean="0"/>
              <a:t> between wet and dry </a:t>
            </a:r>
            <a:r>
              <a:rPr lang="en-US" sz="2000" b="1" dirty="0" smtClean="0">
                <a:solidFill>
                  <a:srgbClr val="92D050"/>
                </a:solidFill>
              </a:rPr>
              <a:t>habitat</a:t>
            </a:r>
            <a:r>
              <a:rPr lang="en-US" sz="2000" b="1" dirty="0" smtClean="0"/>
              <a:t> areas</a:t>
            </a:r>
          </a:p>
          <a:p>
            <a:r>
              <a:rPr lang="en-US" sz="2000" b="1" dirty="0" smtClean="0"/>
              <a:t>Wave action</a:t>
            </a:r>
          </a:p>
          <a:p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BIOTIC </a:t>
            </a:r>
            <a:r>
              <a:rPr lang="en-US" sz="2000" b="1" dirty="0"/>
              <a:t>Features:</a:t>
            </a:r>
          </a:p>
          <a:p>
            <a:r>
              <a:rPr lang="en-US" sz="2000" b="1" dirty="0" smtClean="0"/>
              <a:t>crabs, barnacles, mussels, many varieties of marine </a:t>
            </a:r>
            <a:r>
              <a:rPr lang="en-US" sz="2000" b="1" dirty="0" smtClean="0">
                <a:solidFill>
                  <a:srgbClr val="92D050"/>
                </a:solidFill>
              </a:rPr>
              <a:t>invertebrates</a:t>
            </a:r>
          </a:p>
          <a:p>
            <a:r>
              <a:rPr lang="en-US" sz="2000" b="1" dirty="0" smtClean="0">
                <a:solidFill>
                  <a:srgbClr val="92D050"/>
                </a:solidFill>
              </a:rPr>
              <a:t>Sessile</a:t>
            </a:r>
            <a:r>
              <a:rPr lang="en-US" sz="2000" b="1" dirty="0" smtClean="0"/>
              <a:t> (attached) seaweeds</a:t>
            </a:r>
          </a:p>
        </p:txBody>
      </p:sp>
      <p:pic>
        <p:nvPicPr>
          <p:cNvPr id="6146" name="Picture 2" descr="S:\Images\Istock\iStock_Rocky Sh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36" y="1152982"/>
            <a:ext cx="6977944" cy="5103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71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3782"/>
          </a:xfrm>
        </p:spPr>
        <p:txBody>
          <a:bodyPr/>
          <a:lstStyle/>
          <a:p>
            <a:r>
              <a:rPr lang="en-US" b="1" dirty="0" smtClean="0"/>
              <a:t>5. SEASHORE </a:t>
            </a:r>
            <a:r>
              <a:rPr lang="en-US" sz="2000" dirty="0" smtClean="0"/>
              <a:t>where waves </a:t>
            </a:r>
            <a:r>
              <a:rPr lang="en-US" sz="2000" b="1" dirty="0" smtClean="0">
                <a:solidFill>
                  <a:schemeClr val="accent1"/>
                </a:solidFill>
              </a:rPr>
              <a:t>interact</a:t>
            </a:r>
            <a:r>
              <a:rPr lang="en-US" sz="2000" dirty="0" smtClean="0"/>
              <a:t> with sandy beaches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5475" y="1206500"/>
            <a:ext cx="5141627" cy="5499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ABIOTIC Features:</a:t>
            </a:r>
          </a:p>
          <a:p>
            <a:r>
              <a:rPr lang="en-US" b="1" dirty="0" smtClean="0"/>
              <a:t>The </a:t>
            </a:r>
            <a:r>
              <a:rPr lang="en-US" b="1" dirty="0" smtClean="0">
                <a:solidFill>
                  <a:schemeClr val="accent1"/>
                </a:solidFill>
              </a:rPr>
              <a:t>seashore</a:t>
            </a:r>
            <a:r>
              <a:rPr lang="en-US" b="1" dirty="0" smtClean="0"/>
              <a:t> is a very </a:t>
            </a:r>
            <a:r>
              <a:rPr lang="en-US" b="1" dirty="0" smtClean="0">
                <a:solidFill>
                  <a:srgbClr val="92D050"/>
                </a:solidFill>
              </a:rPr>
              <a:t>dynamic </a:t>
            </a:r>
            <a:r>
              <a:rPr lang="en-US" b="1" dirty="0" smtClean="0"/>
              <a:t>habitat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/>
              <a:t>between </a:t>
            </a:r>
            <a:r>
              <a:rPr lang="en-US" b="1" dirty="0"/>
              <a:t>high and low </a:t>
            </a:r>
            <a:r>
              <a:rPr lang="en-US" b="1" dirty="0" smtClean="0"/>
              <a:t>tide where conditions can be </a:t>
            </a:r>
            <a:r>
              <a:rPr lang="en-US" b="1" dirty="0"/>
              <a:t>calm or </a:t>
            </a:r>
            <a:r>
              <a:rPr lang="en-US" b="1" dirty="0" smtClean="0"/>
              <a:t>harsh </a:t>
            </a:r>
            <a:endParaRPr lang="en-US" b="1" dirty="0"/>
          </a:p>
          <a:p>
            <a:r>
              <a:rPr lang="en-US" b="1" dirty="0"/>
              <a:t>Organisms can alternate between wet and dry </a:t>
            </a:r>
            <a:r>
              <a:rPr lang="en-US" b="1" dirty="0">
                <a:solidFill>
                  <a:schemeClr val="accent1"/>
                </a:solidFill>
              </a:rPr>
              <a:t>habitat </a:t>
            </a:r>
            <a:r>
              <a:rPr lang="en-US" b="1" dirty="0"/>
              <a:t>areas</a:t>
            </a:r>
          </a:p>
          <a:p>
            <a:r>
              <a:rPr lang="en-US" b="1" dirty="0"/>
              <a:t>Wave </a:t>
            </a:r>
            <a:r>
              <a:rPr lang="en-US" b="1" dirty="0" smtClean="0"/>
              <a:t>action constant and </a:t>
            </a:r>
            <a:r>
              <a:rPr lang="en-US" b="1" dirty="0" smtClean="0">
                <a:solidFill>
                  <a:schemeClr val="accent1"/>
                </a:solidFill>
              </a:rPr>
              <a:t>variable</a:t>
            </a:r>
          </a:p>
          <a:p>
            <a:r>
              <a:rPr lang="en-US" b="1" dirty="0">
                <a:solidFill>
                  <a:srgbClr val="92D050"/>
                </a:solidFill>
              </a:rPr>
              <a:t>Sand dunes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BIOTIC Features:</a:t>
            </a:r>
          </a:p>
          <a:p>
            <a:r>
              <a:rPr lang="en-US" b="1" dirty="0" smtClean="0"/>
              <a:t>Many </a:t>
            </a:r>
            <a:r>
              <a:rPr lang="en-US" b="1" dirty="0"/>
              <a:t>varieties of marine </a:t>
            </a:r>
            <a:r>
              <a:rPr lang="en-US" b="1" dirty="0" smtClean="0">
                <a:solidFill>
                  <a:srgbClr val="92D050"/>
                </a:solidFill>
              </a:rPr>
              <a:t>invertebrates </a:t>
            </a:r>
            <a:r>
              <a:rPr lang="en-US" b="1" dirty="0" smtClean="0"/>
              <a:t>(no backbone) and shore birds (seagulls, pelicans, osprey, etc.)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Migrating</a:t>
            </a:r>
            <a:r>
              <a:rPr lang="en-US" b="1" dirty="0" smtClean="0"/>
              <a:t> sea life common near shore</a:t>
            </a:r>
            <a:endParaRPr lang="en-US" b="1" dirty="0"/>
          </a:p>
          <a:p>
            <a:r>
              <a:rPr lang="en-US" b="1" dirty="0" smtClean="0"/>
              <a:t>Most plant life is attached plants rooted along dunes &amp; some drift algae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7832" y="1206500"/>
            <a:ext cx="6587202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0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152983"/>
          </a:xfrm>
        </p:spPr>
        <p:txBody>
          <a:bodyPr/>
          <a:lstStyle/>
          <a:p>
            <a:r>
              <a:rPr lang="en-US" b="1" dirty="0"/>
              <a:t>6</a:t>
            </a:r>
            <a:r>
              <a:rPr lang="en-US" b="1" dirty="0" smtClean="0"/>
              <a:t>. CORAL REEFS  </a:t>
            </a:r>
            <a:r>
              <a:rPr lang="en-US" sz="2000" dirty="0" smtClean="0"/>
              <a:t>are marine </a:t>
            </a:r>
            <a:r>
              <a:rPr lang="en-US" sz="2000" b="1" dirty="0" smtClean="0">
                <a:solidFill>
                  <a:schemeClr val="accent1"/>
                </a:solidFill>
              </a:rPr>
              <a:t>communities</a:t>
            </a:r>
            <a:r>
              <a:rPr lang="en-US" sz="2000" dirty="0" smtClean="0"/>
              <a:t> thought to be the most </a:t>
            </a:r>
            <a:r>
              <a:rPr lang="en-US" sz="2000" b="1" dirty="0" smtClean="0">
                <a:solidFill>
                  <a:schemeClr val="accent1"/>
                </a:solidFill>
              </a:rPr>
              <a:t>taxonomically</a:t>
            </a:r>
            <a:r>
              <a:rPr lang="en-US" sz="2000" dirty="0" smtClean="0"/>
              <a:t> diverse of all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7700" y="1281392"/>
            <a:ext cx="5092701" cy="5246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ABIOTIC Features: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Coral reefs </a:t>
            </a:r>
            <a:r>
              <a:rPr lang="en-US" b="1" dirty="0" smtClean="0"/>
              <a:t>are in shallow, sunlit (</a:t>
            </a:r>
            <a:r>
              <a:rPr lang="en-US" b="1" dirty="0" smtClean="0">
                <a:solidFill>
                  <a:schemeClr val="accent1"/>
                </a:solidFill>
              </a:rPr>
              <a:t>photic zone</a:t>
            </a:r>
            <a:r>
              <a:rPr lang="en-US" b="1" dirty="0" smtClean="0"/>
              <a:t>), warm water offshore areas</a:t>
            </a:r>
          </a:p>
          <a:p>
            <a:r>
              <a:rPr lang="en-US" b="1" dirty="0"/>
              <a:t>Hard, calcium-based formation built from floor up (</a:t>
            </a:r>
            <a:r>
              <a:rPr lang="en-US" b="1" dirty="0">
                <a:solidFill>
                  <a:schemeClr val="accent1"/>
                </a:solidFill>
              </a:rPr>
              <a:t>calcium </a:t>
            </a:r>
            <a:r>
              <a:rPr lang="en-US" b="1" dirty="0" smtClean="0">
                <a:solidFill>
                  <a:schemeClr val="accent1"/>
                </a:solidFill>
              </a:rPr>
              <a:t>carbonate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Other abiotic </a:t>
            </a:r>
            <a:r>
              <a:rPr lang="en-US" b="1" dirty="0"/>
              <a:t>components – sunlight, rocks, shells, </a:t>
            </a:r>
            <a:r>
              <a:rPr lang="en-US" b="1" dirty="0" smtClean="0"/>
              <a:t>shipwrecks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BIOTIC Features:</a:t>
            </a:r>
            <a:endParaRPr lang="en-US" b="1" dirty="0"/>
          </a:p>
          <a:p>
            <a:r>
              <a:rPr lang="en-US" b="1" dirty="0" smtClean="0"/>
              <a:t>Very </a:t>
            </a:r>
            <a:r>
              <a:rPr lang="en-US" b="1" dirty="0" smtClean="0">
                <a:solidFill>
                  <a:schemeClr val="accent1"/>
                </a:solidFill>
              </a:rPr>
              <a:t>biodiverse</a:t>
            </a:r>
            <a:r>
              <a:rPr lang="en-US" b="1" dirty="0" smtClean="0"/>
              <a:t>; many different organism species</a:t>
            </a:r>
          </a:p>
          <a:p>
            <a:r>
              <a:rPr lang="en-US" b="1" dirty="0" smtClean="0"/>
              <a:t>Colorful </a:t>
            </a:r>
            <a:r>
              <a:rPr lang="en-US" b="1" dirty="0" smtClean="0">
                <a:solidFill>
                  <a:schemeClr val="accent1"/>
                </a:solidFill>
              </a:rPr>
              <a:t>polyps</a:t>
            </a:r>
            <a:r>
              <a:rPr lang="en-US" b="1" dirty="0" smtClean="0"/>
              <a:t> (marine</a:t>
            </a:r>
            <a:r>
              <a:rPr lang="en-US" b="1" dirty="0" smtClean="0">
                <a:solidFill>
                  <a:srgbClr val="92D050"/>
                </a:solidFill>
              </a:rPr>
              <a:t> invertebrates </a:t>
            </a:r>
            <a:r>
              <a:rPr lang="en-US" b="1" dirty="0" smtClean="0"/>
              <a:t>that secrete</a:t>
            </a:r>
          </a:p>
          <a:p>
            <a:r>
              <a:rPr lang="en-US" b="1" dirty="0" smtClean="0"/>
              <a:t>Other biotic components – coral, butterfly fish, parrot fish, reef shark, seaweed, barracuda</a:t>
            </a:r>
          </a:p>
        </p:txBody>
      </p:sp>
      <p:pic>
        <p:nvPicPr>
          <p:cNvPr id="5" name="Picture 2" descr="S:\Images\Istock\Aquatic Ecosystems_Opt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33" y="1152983"/>
            <a:ext cx="6739467" cy="5374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88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362</TotalTime>
  <Words>1086</Words>
  <Application>Microsoft Office PowerPoint</Application>
  <PresentationFormat>Custom</PresentationFormat>
  <Paragraphs>226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</vt:lpstr>
      <vt:lpstr>EXPLORING MARINE ECOSYSTEMS</vt:lpstr>
      <vt:lpstr>ENERGY FLOW THROUGH MARINE ECOSYSTEMS</vt:lpstr>
      <vt:lpstr>Inshore 1. Estuaries   2. Mangrove forests  3. Salt marshes  4. Rocky shores  5. Seashores    Offshore 6. Coral reefs  7. Kelp forests  8. Open ocean  9. Deep sea  10. Polar seas    </vt:lpstr>
      <vt:lpstr>1. ESTUARIES   Estuaries provide buffers against coastal storm impacts from wind &amp; waves  </vt:lpstr>
      <vt:lpstr>2. MANGROVE FORESTS mangrove trees are not a single species, but actually a group of more than 50 different types of species!</vt:lpstr>
      <vt:lpstr>3. SALT MARSH  salt marshes exist in estuaries along coasts</vt:lpstr>
      <vt:lpstr>4. ROCKY SHORE  Rocky shores are shoreline areas of high energy where sea water and wave action meet rock formations </vt:lpstr>
      <vt:lpstr>5. SEASHORE where waves interact with sandy beaches</vt:lpstr>
      <vt:lpstr>6. CORAL REEFS  are marine communities thought to be the most taxonomically diverse of all ecosystems</vt:lpstr>
      <vt:lpstr>7. KELP FOREST where cold ocean currents flow nearshore bringing many types of nutrients for plant &amp; animal life</vt:lpstr>
      <vt:lpstr>8. OPEN OCEAN areas of ocean water that are not near shore</vt:lpstr>
      <vt:lpstr>9. DEEP SEA is the ocean area that is so deep that sunlight does not reach so it is absolutely dark… the no light zone</vt:lpstr>
      <vt:lpstr>10. POLAR SEA Despite the harsh weather and the ice cover, polar seas are teeming with life</vt:lpstr>
      <vt:lpstr>Key Vocabulary  Writing Assignment: find &amp; write definitions for Inshore Ecosystems &amp; Offshore ecosystems </vt:lpstr>
      <vt:lpstr> For   Estuaries, Mangrove Forests and Salt marshes http://education.nationalgeographic.com/media/file/Mangrove-ecosystem-spanish.jpg      </vt:lpstr>
      <vt:lpstr>More to EXPLORE…About the Types of Marine Ecosystems…                          Websites about Inshore Ecosystems  4. Rocky shores      http://education.nationalgeographic.com/media/file/Rocky_Shore-ecosystem-spanish.jpg  and   5. Seashores  http://education.nationalgeographic.com/media/file/Sandy_Shore-ecosystem-spanish.jpg  </vt:lpstr>
      <vt:lpstr>6. Coral reefs   http://education.nationalgeographic.com/media/file/Coral_Reef_Layers-ecosystem-spanish.jpg  7. Kelp forests   http://education.nationalgeographic.com/media/file/Kelp_Forest-ecosystem-spanish.jpg  8. Open ocean  http://education.nationalgeographic.com/education/activity/water-quality-degradation-in-the-ocean/?ar_a=1  9. Deep sea      http://divediscover.whoi.edu/expedition15/index.html  10. Polar seas    http://divediscover.whoi.edu/arctic-ecosystem/         CTRL + click to activate website!     </vt:lpstr>
    </vt:vector>
  </TitlesOfParts>
  <Company>SDIRC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MARINE ECOSYSTEMS</dc:title>
  <dc:creator>Louis, Kimya</dc:creator>
  <cp:lastModifiedBy>rrohm</cp:lastModifiedBy>
  <cp:revision>47</cp:revision>
  <dcterms:created xsi:type="dcterms:W3CDTF">2014-11-18T17:57:27Z</dcterms:created>
  <dcterms:modified xsi:type="dcterms:W3CDTF">2015-10-28T19:23:09Z</dcterms:modified>
</cp:coreProperties>
</file>